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1"/>
  </p:notesMasterIdLst>
  <p:sldIdLst>
    <p:sldId id="256" r:id="rId2"/>
    <p:sldId id="265" r:id="rId3"/>
    <p:sldId id="290" r:id="rId4"/>
    <p:sldId id="291" r:id="rId5"/>
    <p:sldId id="270" r:id="rId6"/>
    <p:sldId id="282" r:id="rId7"/>
    <p:sldId id="266" r:id="rId8"/>
    <p:sldId id="268" r:id="rId9"/>
    <p:sldId id="292" r:id="rId10"/>
    <p:sldId id="271" r:id="rId11"/>
    <p:sldId id="283" r:id="rId12"/>
    <p:sldId id="284" r:id="rId13"/>
    <p:sldId id="272" r:id="rId14"/>
    <p:sldId id="285" r:id="rId15"/>
    <p:sldId id="287" r:id="rId16"/>
    <p:sldId id="280" r:id="rId17"/>
    <p:sldId id="288" r:id="rId18"/>
    <p:sldId id="289" r:id="rId19"/>
    <p:sldId id="2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7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SsVaQKZnY5UkuR78WrInp9XxTdKHbF0x/view" TargetMode="External"/><Relationship Id="rId7" Type="http://schemas.openxmlformats.org/officeDocument/2006/relationships/hyperlink" Target="https://github.com/rail-berkeley/rlkit" TargetMode="External"/><Relationship Id="rId2" Type="http://schemas.openxmlformats.org/officeDocument/2006/relationships/hyperlink" Target="https://github.com/aravindr93/mjrl/tree/master/setup" TargetMode="External"/><Relationship Id="rId1" Type="http://schemas.openxmlformats.org/officeDocument/2006/relationships/hyperlink" Target="https://mujoco.org/" TargetMode="External"/><Relationship Id="rId6" Type="http://schemas.openxmlformats.org/officeDocument/2006/relationships/hyperlink" Target="https://github.com/rail-berkeley/rlkit/tree/master/examples/awac" TargetMode="External"/><Relationship Id="rId5" Type="http://schemas.openxmlformats.org/officeDocument/2006/relationships/hyperlink" Target="https://github.com/aravindr93/hand_dapg/tree/master/dapg/examples" TargetMode="External"/><Relationship Id="rId4" Type="http://schemas.openxmlformats.org/officeDocument/2006/relationships/hyperlink" Target="https://github.com/vikashplus/mj_envs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kashplus/mj_envs" TargetMode="External"/><Relationship Id="rId7" Type="http://schemas.openxmlformats.org/officeDocument/2006/relationships/hyperlink" Target="https://drive.google.com/file/d/1SsVaQKZnY5UkuR78WrInp9XxTdKHbF0x/view" TargetMode="External"/><Relationship Id="rId2" Type="http://schemas.openxmlformats.org/officeDocument/2006/relationships/hyperlink" Target="https://github.com/aravindr93/mjrl/tree/master/setup" TargetMode="External"/><Relationship Id="rId1" Type="http://schemas.openxmlformats.org/officeDocument/2006/relationships/hyperlink" Target="https://mujoco.org/" TargetMode="External"/><Relationship Id="rId6" Type="http://schemas.openxmlformats.org/officeDocument/2006/relationships/hyperlink" Target="https://github.com/rail-berkeley/rlkit" TargetMode="External"/><Relationship Id="rId5" Type="http://schemas.openxmlformats.org/officeDocument/2006/relationships/hyperlink" Target="https://github.com/rail-berkeley/rlkit/tree/master/examples/awac" TargetMode="External"/><Relationship Id="rId4" Type="http://schemas.openxmlformats.org/officeDocument/2006/relationships/hyperlink" Target="https://github.com/aravindr93/hand_dapg/tree/master/dapg/exampl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F99FC8-A738-47E7-A3E0-7DC050C10E18}" type="doc">
      <dgm:prSet loTypeId="urn:microsoft.com/office/officeart/2005/8/layout/chevron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1F6FFC-528A-45C0-A195-506879732534}">
      <dgm:prSet phldrT="[Text]"/>
      <dgm:spPr/>
      <dgm:t>
        <a:bodyPr/>
        <a:lstStyle/>
        <a:p>
          <a:r>
            <a:rPr lang="en-US" dirty="0"/>
            <a:t>SYSTEM SETUP</a:t>
          </a:r>
        </a:p>
      </dgm:t>
    </dgm:pt>
    <dgm:pt modelId="{7E76BCE6-C153-4723-9BF8-2A4625E2F250}" type="parTrans" cxnId="{24A19210-B32E-4ABB-AE58-5AB9A6AA2F63}">
      <dgm:prSet/>
      <dgm:spPr/>
      <dgm:t>
        <a:bodyPr/>
        <a:lstStyle/>
        <a:p>
          <a:endParaRPr lang="en-US"/>
        </a:p>
      </dgm:t>
    </dgm:pt>
    <dgm:pt modelId="{1405DB53-CFDA-46B5-8F96-53AFC4E4CF4B}" type="sibTrans" cxnId="{24A19210-B32E-4ABB-AE58-5AB9A6AA2F63}">
      <dgm:prSet/>
      <dgm:spPr/>
      <dgm:t>
        <a:bodyPr/>
        <a:lstStyle/>
        <a:p>
          <a:endParaRPr lang="en-US"/>
        </a:p>
      </dgm:t>
    </dgm:pt>
    <dgm:pt modelId="{60014BA7-E081-4D71-91EF-75BFF74005B5}">
      <dgm:prSet phldrT="[Text]" custT="1"/>
      <dgm:spPr/>
      <dgm:t>
        <a:bodyPr/>
        <a:lstStyle/>
        <a:p>
          <a:r>
            <a:rPr lang="en-US" sz="1800" b="1" kern="1200" dirty="0">
              <a:solidFill>
                <a:schemeClr val="accent3">
                  <a:lumMod val="75000"/>
                </a:schemeClr>
              </a:solidFill>
            </a:rPr>
            <a:t>Part 1</a:t>
          </a:r>
          <a:r>
            <a:rPr lang="en-US" sz="1800" kern="1200" dirty="0"/>
            <a:t>: Setting up </a:t>
          </a:r>
          <a:r>
            <a:rPr lang="en-US" sz="1800" kern="1200" dirty="0" err="1">
              <a:hlinkClick xmlns:r="http://schemas.openxmlformats.org/officeDocument/2006/relationships" r:id="rId1"/>
            </a:rPr>
            <a:t>MuJoCo</a:t>
          </a:r>
          <a:r>
            <a:rPr lang="en-US" sz="1800" kern="1200" dirty="0">
              <a:hlinkClick xmlns:r="http://schemas.openxmlformats.org/officeDocument/2006/relationships" r:id="rId1"/>
            </a:rPr>
            <a:t> (Physics simulator)</a:t>
          </a:r>
          <a:r>
            <a:rPr lang="en-US" sz="1800" kern="1200" dirty="0"/>
            <a:t> for RL by installing </a:t>
          </a:r>
          <a:r>
            <a:rPr lang="en-US" sz="1800" kern="1200" dirty="0" err="1">
              <a:hlinkClick xmlns:r="http://schemas.openxmlformats.org/officeDocument/2006/relationships" r:id="rId2"/>
            </a:rPr>
            <a:t>mjrl</a:t>
          </a:r>
          <a:endParaRPr lang="en-US" sz="1800" kern="1200" dirty="0"/>
        </a:p>
      </dgm:t>
    </dgm:pt>
    <dgm:pt modelId="{4CB46EB5-CD62-4AB5-96BE-B70FCDBDC545}" type="parTrans" cxnId="{94EB4157-5D2D-4280-B70B-F8318CFE1610}">
      <dgm:prSet/>
      <dgm:spPr/>
      <dgm:t>
        <a:bodyPr/>
        <a:lstStyle/>
        <a:p>
          <a:endParaRPr lang="en-US"/>
        </a:p>
      </dgm:t>
    </dgm:pt>
    <dgm:pt modelId="{D4BEC775-B5D2-4438-90D4-D4A02926235F}" type="sibTrans" cxnId="{94EB4157-5D2D-4280-B70B-F8318CFE1610}">
      <dgm:prSet/>
      <dgm:spPr/>
      <dgm:t>
        <a:bodyPr/>
        <a:lstStyle/>
        <a:p>
          <a:endParaRPr lang="en-US"/>
        </a:p>
      </dgm:t>
    </dgm:pt>
    <dgm:pt modelId="{6C24740A-DA35-4602-910E-20FF5C1394A8}">
      <dgm:prSet phldrT="[Text]"/>
      <dgm:spPr/>
      <dgm:t>
        <a:bodyPr/>
        <a:lstStyle/>
        <a:p>
          <a:r>
            <a:rPr lang="en-US" dirty="0"/>
            <a:t>DATA SET &amp; TRAINING</a:t>
          </a:r>
        </a:p>
      </dgm:t>
    </dgm:pt>
    <dgm:pt modelId="{D84B7253-4827-451E-AEB1-6FEF83D8AA2F}" type="parTrans" cxnId="{1175048E-C6AF-4FFC-960D-6E9075DA305E}">
      <dgm:prSet/>
      <dgm:spPr/>
      <dgm:t>
        <a:bodyPr/>
        <a:lstStyle/>
        <a:p>
          <a:endParaRPr lang="en-US"/>
        </a:p>
      </dgm:t>
    </dgm:pt>
    <dgm:pt modelId="{46F827F6-C8C3-4261-B8E7-BE6279AEB120}" type="sibTrans" cxnId="{1175048E-C6AF-4FFC-960D-6E9075DA305E}">
      <dgm:prSet/>
      <dgm:spPr/>
      <dgm:t>
        <a:bodyPr/>
        <a:lstStyle/>
        <a:p>
          <a:endParaRPr lang="en-US"/>
        </a:p>
      </dgm:t>
    </dgm:pt>
    <dgm:pt modelId="{B5A4D821-977E-492B-B4E1-6898F9DE2D3E}">
      <dgm:prSet phldrT="[Text]" custT="1"/>
      <dgm:spPr/>
      <dgm:t>
        <a:bodyPr/>
        <a:lstStyle/>
        <a:p>
          <a:pPr algn="just"/>
          <a:r>
            <a:rPr lang="en-US" sz="1600" dirty="0"/>
            <a:t>Dataset for all the three hand manipulation tasks can be found </a:t>
          </a:r>
          <a:r>
            <a:rPr lang="en-US" sz="1600" dirty="0">
              <a:hlinkClick xmlns:r="http://schemas.openxmlformats.org/officeDocument/2006/relationships" r:id="rId3"/>
            </a:rPr>
            <a:t>here</a:t>
          </a:r>
          <a:endParaRPr lang="en-US" sz="1600" dirty="0"/>
        </a:p>
      </dgm:t>
    </dgm:pt>
    <dgm:pt modelId="{E9A6EEAC-CB59-4322-9454-2E767B6ED343}" type="parTrans" cxnId="{4F60BAA9-B952-455D-9E31-9CAEFCF98AC4}">
      <dgm:prSet/>
      <dgm:spPr/>
      <dgm:t>
        <a:bodyPr/>
        <a:lstStyle/>
        <a:p>
          <a:endParaRPr lang="en-US"/>
        </a:p>
      </dgm:t>
    </dgm:pt>
    <dgm:pt modelId="{53755067-6D20-42D4-9028-79F426803E88}" type="sibTrans" cxnId="{4F60BAA9-B952-455D-9E31-9CAEFCF98AC4}">
      <dgm:prSet/>
      <dgm:spPr/>
      <dgm:t>
        <a:bodyPr/>
        <a:lstStyle/>
        <a:p>
          <a:endParaRPr lang="en-US"/>
        </a:p>
      </dgm:t>
    </dgm:pt>
    <dgm:pt modelId="{90FCEF37-470F-4E2A-ACC7-90333AACAB06}">
      <dgm:prSet custT="1"/>
      <dgm:spPr/>
      <dgm:t>
        <a:bodyPr/>
        <a:lstStyle/>
        <a:p>
          <a:r>
            <a:rPr lang="en-US" sz="1800" kern="1200" dirty="0" err="1">
              <a:highlight>
                <a:srgbClr val="C0C0C0"/>
              </a:highlight>
            </a:rPr>
            <a:t>sudo</a:t>
          </a:r>
          <a:r>
            <a:rPr lang="en-US" sz="1800" kern="1200" dirty="0">
              <a:highlight>
                <a:srgbClr val="C0C0C0"/>
              </a:highlight>
            </a:rPr>
            <a:t> apt-get install libgl1-mesa-dev libgl1-mesa-glx </a:t>
          </a:r>
          <a:r>
            <a:rPr lang="en-US" sz="1800" kern="1200" dirty="0" err="1">
              <a:highlight>
                <a:srgbClr val="C0C0C0"/>
              </a:highlight>
            </a:rPr>
            <a:t>libglew</a:t>
          </a:r>
          <a:r>
            <a:rPr lang="en-US" sz="1800" kern="1200" dirty="0">
              <a:highlight>
                <a:srgbClr val="C0C0C0"/>
              </a:highlight>
            </a:rPr>
            <a:t>-dev libosmesa6-dev build-essential libglfw3</a:t>
          </a:r>
        </a:p>
      </dgm:t>
    </dgm:pt>
    <dgm:pt modelId="{0E17B004-3E62-4461-AD7A-BAF08A9A9FB7}" type="parTrans" cxnId="{6AF9DE50-8F44-4B78-8279-1FBB985CBCA0}">
      <dgm:prSet/>
      <dgm:spPr/>
      <dgm:t>
        <a:bodyPr/>
        <a:lstStyle/>
        <a:p>
          <a:endParaRPr lang="en-US"/>
        </a:p>
      </dgm:t>
    </dgm:pt>
    <dgm:pt modelId="{863B0B85-EB34-4EEB-89E4-FC15763B5509}" type="sibTrans" cxnId="{6AF9DE50-8F44-4B78-8279-1FBB985CBCA0}">
      <dgm:prSet/>
      <dgm:spPr/>
      <dgm:t>
        <a:bodyPr/>
        <a:lstStyle/>
        <a:p>
          <a:endParaRPr lang="en-US"/>
        </a:p>
      </dgm:t>
    </dgm:pt>
    <dgm:pt modelId="{4003B89E-C556-4DE3-BBCF-18255A4F065F}">
      <dgm:prSet custT="1"/>
      <dgm:spPr/>
      <dgm:t>
        <a:bodyPr/>
        <a:lstStyle/>
        <a:p>
          <a:r>
            <a:rPr lang="en-US" sz="1800" kern="1200" dirty="0" err="1">
              <a:highlight>
                <a:srgbClr val="C0C0C0"/>
              </a:highlight>
            </a:rPr>
            <a:t>conda</a:t>
          </a:r>
          <a:r>
            <a:rPr lang="en-US" sz="1800" kern="1200" dirty="0">
              <a:highlight>
                <a:srgbClr val="C0C0C0"/>
              </a:highlight>
            </a:rPr>
            <a:t> env create -f setup/</a:t>
          </a:r>
          <a:r>
            <a:rPr lang="en-US" sz="1800" kern="1200" dirty="0" err="1">
              <a:highlight>
                <a:srgbClr val="C0C0C0"/>
              </a:highlight>
            </a:rPr>
            <a:t>env.yml</a:t>
          </a:r>
          <a:endParaRPr lang="en-US" sz="1800" kern="1200" dirty="0">
            <a:highlight>
              <a:srgbClr val="C0C0C0"/>
            </a:highlight>
          </a:endParaRPr>
        </a:p>
      </dgm:t>
    </dgm:pt>
    <dgm:pt modelId="{81D617D9-F6F4-4DC5-82A1-630086B094B4}" type="parTrans" cxnId="{84F9DC65-B596-48DB-8BD4-629359D0B764}">
      <dgm:prSet/>
      <dgm:spPr/>
      <dgm:t>
        <a:bodyPr/>
        <a:lstStyle/>
        <a:p>
          <a:endParaRPr lang="en-US"/>
        </a:p>
      </dgm:t>
    </dgm:pt>
    <dgm:pt modelId="{0D301B16-45D2-4268-9D52-9CAF4CA2FFB9}" type="sibTrans" cxnId="{84F9DC65-B596-48DB-8BD4-629359D0B764}">
      <dgm:prSet/>
      <dgm:spPr/>
      <dgm:t>
        <a:bodyPr/>
        <a:lstStyle/>
        <a:p>
          <a:endParaRPr lang="en-US"/>
        </a:p>
      </dgm:t>
    </dgm:pt>
    <dgm:pt modelId="{3155EC98-2850-4154-B239-8BDD0C759C62}">
      <dgm:prSet custT="1"/>
      <dgm:spPr/>
      <dgm:t>
        <a:bodyPr/>
        <a:lstStyle/>
        <a:p>
          <a:r>
            <a:rPr lang="en-US" sz="1800" kern="1200" dirty="0">
              <a:highlight>
                <a:srgbClr val="C0C0C0"/>
              </a:highlight>
            </a:rPr>
            <a:t>source activate </a:t>
          </a:r>
          <a:r>
            <a:rPr lang="en-US" sz="1800" kern="1200" dirty="0" err="1">
              <a:highlight>
                <a:srgbClr val="C0C0C0"/>
              </a:highlight>
            </a:rPr>
            <a:t>mjrl</a:t>
          </a:r>
          <a:r>
            <a:rPr lang="en-US" sz="1800" kern="1200" dirty="0">
              <a:highlight>
                <a:srgbClr val="C0C0C0"/>
              </a:highlight>
            </a:rPr>
            <a:t>-env</a:t>
          </a:r>
        </a:p>
      </dgm:t>
    </dgm:pt>
    <dgm:pt modelId="{A373EEA2-7884-499E-B803-AC500A21C7CA}" type="parTrans" cxnId="{1527F04E-907A-4DA7-BCB5-C7973CEB5200}">
      <dgm:prSet/>
      <dgm:spPr/>
      <dgm:t>
        <a:bodyPr/>
        <a:lstStyle/>
        <a:p>
          <a:endParaRPr lang="en-US"/>
        </a:p>
      </dgm:t>
    </dgm:pt>
    <dgm:pt modelId="{6860893B-C69A-4897-8940-3EE39D82F97B}" type="sibTrans" cxnId="{1527F04E-907A-4DA7-BCB5-C7973CEB5200}">
      <dgm:prSet/>
      <dgm:spPr/>
      <dgm:t>
        <a:bodyPr/>
        <a:lstStyle/>
        <a:p>
          <a:endParaRPr lang="en-US"/>
        </a:p>
      </dgm:t>
    </dgm:pt>
    <dgm:pt modelId="{BCF6206A-F092-47D6-9420-A592CB85B0FC}">
      <dgm:prSet custT="1"/>
      <dgm:spPr/>
      <dgm:t>
        <a:bodyPr/>
        <a:lstStyle/>
        <a:p>
          <a:r>
            <a:rPr lang="en-US" sz="1800" kern="1200" dirty="0">
              <a:highlight>
                <a:srgbClr val="C0C0C0"/>
              </a:highlight>
            </a:rPr>
            <a:t>pip install -e .</a:t>
          </a:r>
        </a:p>
      </dgm:t>
    </dgm:pt>
    <dgm:pt modelId="{2FCBEEE4-35A5-4BC1-B446-7A665C7550A8}" type="parTrans" cxnId="{A421F935-816B-4D75-B2FB-368B68E2DB31}">
      <dgm:prSet/>
      <dgm:spPr/>
      <dgm:t>
        <a:bodyPr/>
        <a:lstStyle/>
        <a:p>
          <a:endParaRPr lang="en-US"/>
        </a:p>
      </dgm:t>
    </dgm:pt>
    <dgm:pt modelId="{8767CEFD-5634-4954-B33B-1E3C18E36213}" type="sibTrans" cxnId="{A421F935-816B-4D75-B2FB-368B68E2DB31}">
      <dgm:prSet/>
      <dgm:spPr/>
      <dgm:t>
        <a:bodyPr/>
        <a:lstStyle/>
        <a:p>
          <a:endParaRPr lang="en-US"/>
        </a:p>
      </dgm:t>
    </dgm:pt>
    <dgm:pt modelId="{09D44208-A932-461A-A0A8-9C191DDE8144}">
      <dgm:prSet custT="1"/>
      <dgm:spPr/>
      <dgm:t>
        <a:bodyPr/>
        <a:lstStyle/>
        <a:p>
          <a:r>
            <a:rPr lang="en-US" sz="1800" b="1" kern="1200" dirty="0">
              <a:solidFill>
                <a:srgbClr val="D2CB6C">
                  <a:lumMod val="75000"/>
                </a:srgbClr>
              </a:solidFill>
              <a:latin typeface="Tw Cen MT" panose="020B0602020104020603"/>
              <a:ea typeface="+mn-ea"/>
              <a:cs typeface="+mn-cs"/>
            </a:rPr>
            <a:t>Part 2:  </a:t>
          </a:r>
          <a:r>
            <a:rPr lang="en-US" sz="1600" kern="1200" dirty="0"/>
            <a:t>Setting up </a:t>
          </a:r>
          <a:r>
            <a:rPr lang="en-US" sz="1600" kern="1200" dirty="0" err="1">
              <a:hlinkClick xmlns:r="http://schemas.openxmlformats.org/officeDocument/2006/relationships" r:id="rId4"/>
            </a:rPr>
            <a:t>MuJoCo</a:t>
          </a:r>
          <a:r>
            <a:rPr lang="en-US" sz="1600" kern="1200" dirty="0">
              <a:hlinkClick xmlns:r="http://schemas.openxmlformats.org/officeDocument/2006/relationships" r:id="rId4"/>
            </a:rPr>
            <a:t> Environments</a:t>
          </a:r>
          <a:r>
            <a:rPr lang="en-US" sz="1600" kern="1200" dirty="0"/>
            <a:t> which contains Dexterous Hand Manipulation Suite Tasks</a:t>
          </a:r>
        </a:p>
      </dgm:t>
    </dgm:pt>
    <dgm:pt modelId="{AE448BE2-E689-45BF-8DF9-6514120A2261}" type="parTrans" cxnId="{6C7C59F5-3746-4989-B15E-8DED6B4DDDB1}">
      <dgm:prSet/>
      <dgm:spPr/>
      <dgm:t>
        <a:bodyPr/>
        <a:lstStyle/>
        <a:p>
          <a:endParaRPr lang="en-US"/>
        </a:p>
      </dgm:t>
    </dgm:pt>
    <dgm:pt modelId="{26358D55-D130-4B39-9828-EB3934D1F5BE}" type="sibTrans" cxnId="{6C7C59F5-3746-4989-B15E-8DED6B4DDDB1}">
      <dgm:prSet/>
      <dgm:spPr/>
      <dgm:t>
        <a:bodyPr/>
        <a:lstStyle/>
        <a:p>
          <a:endParaRPr lang="en-US"/>
        </a:p>
      </dgm:t>
    </dgm:pt>
    <dgm:pt modelId="{2397194A-53C3-469C-8B59-95F2DD68C812}">
      <dgm:prSet custT="1"/>
      <dgm:spPr/>
      <dgm:t>
        <a:bodyPr/>
        <a:lstStyle/>
        <a:p>
          <a:r>
            <a:rPr lang="fr-FR" sz="1600" kern="1200" dirty="0">
              <a:highlight>
                <a:srgbClr val="C0C0C0"/>
              </a:highlight>
            </a:rPr>
            <a:t>git clone --récursive https://github.com/vikashplus/mj_envs.git</a:t>
          </a:r>
          <a:endParaRPr lang="en-US" sz="1600" kern="1200" dirty="0">
            <a:highlight>
              <a:srgbClr val="C0C0C0"/>
            </a:highlight>
          </a:endParaRPr>
        </a:p>
      </dgm:t>
    </dgm:pt>
    <dgm:pt modelId="{1B88E8F4-6D62-4003-BA7A-374037A19740}" type="parTrans" cxnId="{C732B2F5-1CE1-4E23-B6AE-57DF99913E0F}">
      <dgm:prSet/>
      <dgm:spPr/>
      <dgm:t>
        <a:bodyPr/>
        <a:lstStyle/>
        <a:p>
          <a:endParaRPr lang="en-US"/>
        </a:p>
      </dgm:t>
    </dgm:pt>
    <dgm:pt modelId="{E12E89A7-3D00-4C4B-813A-5D8996013BFC}" type="sibTrans" cxnId="{C732B2F5-1CE1-4E23-B6AE-57DF99913E0F}">
      <dgm:prSet/>
      <dgm:spPr/>
      <dgm:t>
        <a:bodyPr/>
        <a:lstStyle/>
        <a:p>
          <a:endParaRPr lang="en-US"/>
        </a:p>
      </dgm:t>
    </dgm:pt>
    <dgm:pt modelId="{4A315D00-2955-466F-81D3-5AB4CE6DFAC7}">
      <dgm:prSet custT="1"/>
      <dgm:spPr/>
      <dgm:t>
        <a:bodyPr/>
        <a:lstStyle/>
        <a:p>
          <a:r>
            <a:rPr lang="en-US" sz="1600" kern="1200" dirty="0">
              <a:highlight>
                <a:srgbClr val="C0C0C0"/>
              </a:highlight>
            </a:rPr>
            <a:t>pip install -e .</a:t>
          </a:r>
        </a:p>
      </dgm:t>
    </dgm:pt>
    <dgm:pt modelId="{C84BA8AF-30F0-407F-AF78-CD3FC053D306}" type="parTrans" cxnId="{BDE23E19-9E8B-4A5A-B692-E80058D2D896}">
      <dgm:prSet/>
      <dgm:spPr/>
      <dgm:t>
        <a:bodyPr/>
        <a:lstStyle/>
        <a:p>
          <a:endParaRPr lang="en-US"/>
        </a:p>
      </dgm:t>
    </dgm:pt>
    <dgm:pt modelId="{8B848552-FD26-4546-BDA0-8394C5130A58}" type="sibTrans" cxnId="{BDE23E19-9E8B-4A5A-B692-E80058D2D896}">
      <dgm:prSet/>
      <dgm:spPr/>
      <dgm:t>
        <a:bodyPr/>
        <a:lstStyle/>
        <a:p>
          <a:endParaRPr lang="en-US"/>
        </a:p>
      </dgm:t>
    </dgm:pt>
    <dgm:pt modelId="{8378BCEE-0DCB-424D-B2AC-8E7D2C332C2D}">
      <dgm:prSet custT="1"/>
      <dgm:spPr/>
      <dgm:t>
        <a:bodyPr/>
        <a:lstStyle/>
        <a:p>
          <a:r>
            <a:rPr lang="en-US" sz="1800" b="1" kern="1200" dirty="0">
              <a:solidFill>
                <a:srgbClr val="D2CB6C">
                  <a:lumMod val="75000"/>
                </a:srgbClr>
              </a:solidFill>
              <a:latin typeface="Tw Cen MT" panose="020B0602020104020603"/>
              <a:ea typeface="+mn-ea"/>
              <a:cs typeface="+mn-cs"/>
            </a:rPr>
            <a:t>Part 3: </a:t>
          </a:r>
          <a:r>
            <a:rPr lang="en-US" sz="1600" kern="1200" dirty="0"/>
            <a:t>Setting up </a:t>
          </a:r>
          <a:r>
            <a:rPr lang="en-US" sz="1600" kern="1200" dirty="0" err="1">
              <a:hlinkClick xmlns:r="http://schemas.openxmlformats.org/officeDocument/2006/relationships" r:id="rId5"/>
            </a:rPr>
            <a:t>hand_dapg</a:t>
          </a:r>
          <a:r>
            <a:rPr lang="en-US" sz="1600" kern="1200" dirty="0">
              <a:hlinkClick xmlns:r="http://schemas.openxmlformats.org/officeDocument/2006/relationships" r:id="rId5"/>
            </a:rPr>
            <a:t> package</a:t>
          </a:r>
          <a:r>
            <a:rPr lang="en-US" sz="1600" kern="1200" dirty="0"/>
            <a:t> that interfaces training algorithms on the hand manipulation tasks</a:t>
          </a:r>
        </a:p>
      </dgm:t>
    </dgm:pt>
    <dgm:pt modelId="{8A765CF5-C930-4D73-AED6-EE069F488C22}" type="parTrans" cxnId="{13C8E093-1497-4602-B0D2-796E18C25A11}">
      <dgm:prSet/>
      <dgm:spPr/>
      <dgm:t>
        <a:bodyPr/>
        <a:lstStyle/>
        <a:p>
          <a:endParaRPr lang="en-US"/>
        </a:p>
      </dgm:t>
    </dgm:pt>
    <dgm:pt modelId="{CD3D5351-45A1-4752-9476-DA7148699161}" type="sibTrans" cxnId="{13C8E093-1497-4602-B0D2-796E18C25A11}">
      <dgm:prSet/>
      <dgm:spPr/>
      <dgm:t>
        <a:bodyPr/>
        <a:lstStyle/>
        <a:p>
          <a:endParaRPr lang="en-US"/>
        </a:p>
      </dgm:t>
    </dgm:pt>
    <dgm:pt modelId="{1D890471-F927-4858-A76D-3223AED12466}">
      <dgm:prSet custT="1"/>
      <dgm:spPr/>
      <dgm:t>
        <a:bodyPr/>
        <a:lstStyle/>
        <a:p>
          <a:r>
            <a:rPr lang="en-US" sz="1800" b="1" kern="1200" dirty="0">
              <a:solidFill>
                <a:srgbClr val="D2CB6C">
                  <a:lumMod val="75000"/>
                </a:srgbClr>
              </a:solidFill>
              <a:latin typeface="Tw Cen MT" panose="020B0602020104020603"/>
              <a:ea typeface="+mn-ea"/>
              <a:cs typeface="+mn-cs"/>
            </a:rPr>
            <a:t>Part 4: </a:t>
          </a:r>
          <a:r>
            <a:rPr lang="en-US" sz="1600" kern="1200" dirty="0"/>
            <a:t>Setting up </a:t>
          </a:r>
          <a:r>
            <a:rPr lang="en-US" sz="1600" kern="1200" dirty="0">
              <a:hlinkClick xmlns:r="http://schemas.openxmlformats.org/officeDocument/2006/relationships" r:id="rId6"/>
            </a:rPr>
            <a:t>AWAC repository</a:t>
          </a:r>
          <a:r>
            <a:rPr lang="en-US" sz="1600" kern="1200" dirty="0"/>
            <a:t> and installing UC Berkeley’s </a:t>
          </a:r>
          <a:r>
            <a:rPr lang="en-US" sz="1600" kern="1200" dirty="0" err="1">
              <a:hlinkClick xmlns:r="http://schemas.openxmlformats.org/officeDocument/2006/relationships" r:id="rId7"/>
            </a:rPr>
            <a:t>rlkit</a:t>
          </a:r>
          <a:r>
            <a:rPr lang="en-US" sz="1600" kern="1200" dirty="0">
              <a:hlinkClick xmlns:r="http://schemas.openxmlformats.org/officeDocument/2006/relationships" r:id="rId7"/>
            </a:rPr>
            <a:t> packages</a:t>
          </a:r>
          <a:endParaRPr lang="en-US" sz="1600" kern="1200" dirty="0"/>
        </a:p>
      </dgm:t>
    </dgm:pt>
    <dgm:pt modelId="{2CE06C92-38EC-4C89-8077-BDC461A869B4}" type="parTrans" cxnId="{AA538346-6221-48D6-AF90-78A12A0AFCD7}">
      <dgm:prSet/>
      <dgm:spPr/>
      <dgm:t>
        <a:bodyPr/>
        <a:lstStyle/>
        <a:p>
          <a:endParaRPr lang="en-US"/>
        </a:p>
      </dgm:t>
    </dgm:pt>
    <dgm:pt modelId="{783C2EB9-20EF-4657-9F1A-F64D42033EA9}" type="sibTrans" cxnId="{AA538346-6221-48D6-AF90-78A12A0AFCD7}">
      <dgm:prSet/>
      <dgm:spPr/>
      <dgm:t>
        <a:bodyPr/>
        <a:lstStyle/>
        <a:p>
          <a:endParaRPr lang="en-US"/>
        </a:p>
      </dgm:t>
    </dgm:pt>
    <dgm:pt modelId="{94BDEAD0-F2ED-4F91-9996-246FF596F377}">
      <dgm:prSet custT="1"/>
      <dgm:spPr/>
      <dgm:t>
        <a:bodyPr/>
        <a:lstStyle/>
        <a:p>
          <a:r>
            <a:rPr lang="en-US" sz="1600" kern="1200" dirty="0">
              <a:highlight>
                <a:srgbClr val="C0C0C0"/>
              </a:highlight>
            </a:rPr>
            <a:t>git clone https://github.com/rail-berkeley/rlkit.git</a:t>
          </a:r>
        </a:p>
      </dgm:t>
    </dgm:pt>
    <dgm:pt modelId="{89650831-BEA9-408F-B4B0-6F8FCF9B2EB7}" type="parTrans" cxnId="{9C32E0A3-F5B3-4ABF-B718-B3287DCA806F}">
      <dgm:prSet/>
      <dgm:spPr/>
      <dgm:t>
        <a:bodyPr/>
        <a:lstStyle/>
        <a:p>
          <a:endParaRPr lang="en-US"/>
        </a:p>
      </dgm:t>
    </dgm:pt>
    <dgm:pt modelId="{72C378E1-A7B5-48A4-AD5E-0D84B966D499}" type="sibTrans" cxnId="{9C32E0A3-F5B3-4ABF-B718-B3287DCA806F}">
      <dgm:prSet/>
      <dgm:spPr/>
      <dgm:t>
        <a:bodyPr/>
        <a:lstStyle/>
        <a:p>
          <a:endParaRPr lang="en-US"/>
        </a:p>
      </dgm:t>
    </dgm:pt>
    <dgm:pt modelId="{CC0A4A83-E64A-4AA9-81EC-25014B203A21}">
      <dgm:prSet phldrT="[Text]" custT="1"/>
      <dgm:spPr/>
      <dgm:t>
        <a:bodyPr/>
        <a:lstStyle/>
        <a:p>
          <a:pPr algn="just"/>
          <a:r>
            <a:rPr lang="en-US" sz="1600" dirty="0"/>
            <a:t>Modifications were made to the training script awac1.py (discussed further in the challenges section)</a:t>
          </a:r>
        </a:p>
      </dgm:t>
    </dgm:pt>
    <dgm:pt modelId="{534AEF13-A717-4721-898C-AB0288F0337B}" type="parTrans" cxnId="{ACF6D5CF-3B11-461E-A2A3-792DF25F5F39}">
      <dgm:prSet/>
      <dgm:spPr/>
      <dgm:t>
        <a:bodyPr/>
        <a:lstStyle/>
        <a:p>
          <a:endParaRPr lang="en-US"/>
        </a:p>
      </dgm:t>
    </dgm:pt>
    <dgm:pt modelId="{E2DF0CC2-184D-437E-AA71-781D3FD60998}" type="sibTrans" cxnId="{ACF6D5CF-3B11-461E-A2A3-792DF25F5F39}">
      <dgm:prSet/>
      <dgm:spPr/>
      <dgm:t>
        <a:bodyPr/>
        <a:lstStyle/>
        <a:p>
          <a:endParaRPr lang="en-US"/>
        </a:p>
      </dgm:t>
    </dgm:pt>
    <dgm:pt modelId="{89175F51-BD90-444D-855E-426F027EB322}">
      <dgm:prSet custT="1"/>
      <dgm:spPr/>
      <dgm:t>
        <a:bodyPr/>
        <a:lstStyle/>
        <a:p>
          <a:pPr algn="just"/>
          <a:r>
            <a:rPr lang="en-US" sz="1600" dirty="0"/>
            <a:t>Once modifications were incorporated &amp; dataset path, and hyperparameters were updated in the </a:t>
          </a:r>
          <a:r>
            <a:rPr lang="en-US" sz="1600" dirty="0">
              <a:highlight>
                <a:srgbClr val="C0C0C0"/>
              </a:highlight>
            </a:rPr>
            <a:t>rlkit/launchers/experiments/awac/awac_rl.py </a:t>
          </a:r>
          <a:r>
            <a:rPr lang="en-US" sz="1600" dirty="0"/>
            <a:t>file, the AWAC training can be commenced using the command:</a:t>
          </a:r>
          <a:br>
            <a:rPr lang="en-US" sz="1600" dirty="0"/>
          </a:br>
          <a:r>
            <a:rPr lang="en-US" sz="1600" dirty="0">
              <a:highlight>
                <a:srgbClr val="C0C0C0"/>
              </a:highlight>
            </a:rPr>
            <a:t>python rlkit/examples/awac/hand/awac1.py</a:t>
          </a:r>
        </a:p>
      </dgm:t>
    </dgm:pt>
    <dgm:pt modelId="{47D3D4EB-011A-4C88-8BBE-E2770A5447BC}" type="parTrans" cxnId="{C072FB05-BFB0-4394-AD73-75D5E96B66EB}">
      <dgm:prSet/>
      <dgm:spPr/>
      <dgm:t>
        <a:bodyPr/>
        <a:lstStyle/>
        <a:p>
          <a:endParaRPr lang="en-US"/>
        </a:p>
      </dgm:t>
    </dgm:pt>
    <dgm:pt modelId="{9781437F-AF46-4045-B16E-5ABAD0F8F465}" type="sibTrans" cxnId="{C072FB05-BFB0-4394-AD73-75D5E96B66EB}">
      <dgm:prSet/>
      <dgm:spPr/>
      <dgm:t>
        <a:bodyPr/>
        <a:lstStyle/>
        <a:p>
          <a:endParaRPr lang="en-US"/>
        </a:p>
      </dgm:t>
    </dgm:pt>
    <dgm:pt modelId="{2E35DC25-B924-4D3E-921D-C343C29F0D77}">
      <dgm:prSet custT="1"/>
      <dgm:spPr/>
      <dgm:t>
        <a:bodyPr/>
        <a:lstStyle/>
        <a:p>
          <a:pPr algn="l"/>
          <a:endParaRPr lang="en-US" sz="1600" dirty="0"/>
        </a:p>
      </dgm:t>
    </dgm:pt>
    <dgm:pt modelId="{BCB47414-8D32-4712-9CB1-A29A3B9DB9E9}" type="parTrans" cxnId="{AD4A3833-6B66-41C0-80DA-E15D5F1A1DAB}">
      <dgm:prSet/>
      <dgm:spPr/>
      <dgm:t>
        <a:bodyPr/>
        <a:lstStyle/>
        <a:p>
          <a:endParaRPr lang="en-US"/>
        </a:p>
      </dgm:t>
    </dgm:pt>
    <dgm:pt modelId="{85915294-BDE0-4E1B-AC03-6285CFFB2BD9}" type="sibTrans" cxnId="{AD4A3833-6B66-41C0-80DA-E15D5F1A1DAB}">
      <dgm:prSet/>
      <dgm:spPr/>
      <dgm:t>
        <a:bodyPr/>
        <a:lstStyle/>
        <a:p>
          <a:endParaRPr lang="en-US"/>
        </a:p>
      </dgm:t>
    </dgm:pt>
    <dgm:pt modelId="{FF5618C3-43E5-4720-B1FF-3660D8A24B7C}" type="pres">
      <dgm:prSet presAssocID="{6FF99FC8-A738-47E7-A3E0-7DC050C10E18}" presName="linearFlow" presStyleCnt="0">
        <dgm:presLayoutVars>
          <dgm:dir/>
          <dgm:animLvl val="lvl"/>
          <dgm:resizeHandles val="exact"/>
        </dgm:presLayoutVars>
      </dgm:prSet>
      <dgm:spPr/>
    </dgm:pt>
    <dgm:pt modelId="{4675593E-5BDD-4B38-9BFF-C79425A41781}" type="pres">
      <dgm:prSet presAssocID="{631F6FFC-528A-45C0-A195-506879732534}" presName="composite" presStyleCnt="0"/>
      <dgm:spPr/>
    </dgm:pt>
    <dgm:pt modelId="{09791193-9050-49B4-A8C1-7F0E68C62AFC}" type="pres">
      <dgm:prSet presAssocID="{631F6FFC-528A-45C0-A195-50687973253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236DDAA-8E2E-4FA3-8718-1D262C7BCFE6}" type="pres">
      <dgm:prSet presAssocID="{631F6FFC-528A-45C0-A195-506879732534}" presName="descendantText" presStyleLbl="alignAcc1" presStyleIdx="0" presStyleCnt="2" custScaleY="234564" custLinFactNeighborX="99" custLinFactNeighborY="-8541">
        <dgm:presLayoutVars>
          <dgm:bulletEnabled val="1"/>
        </dgm:presLayoutVars>
      </dgm:prSet>
      <dgm:spPr/>
    </dgm:pt>
    <dgm:pt modelId="{16FFFAD3-0C82-4159-B144-6EC339E9E837}" type="pres">
      <dgm:prSet presAssocID="{1405DB53-CFDA-46B5-8F96-53AFC4E4CF4B}" presName="sp" presStyleCnt="0"/>
      <dgm:spPr/>
    </dgm:pt>
    <dgm:pt modelId="{8EF29C40-59B8-43DE-9CE3-875572FDF20A}" type="pres">
      <dgm:prSet presAssocID="{6C24740A-DA35-4602-910E-20FF5C1394A8}" presName="composite" presStyleCnt="0"/>
      <dgm:spPr/>
    </dgm:pt>
    <dgm:pt modelId="{3539A6AE-EDFC-4B16-AD6C-90EEADA1AB4A}" type="pres">
      <dgm:prSet presAssocID="{6C24740A-DA35-4602-910E-20FF5C1394A8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8EF8B94-CD51-4CA0-969E-D3C60A75179B}" type="pres">
      <dgm:prSet presAssocID="{6C24740A-DA35-4602-910E-20FF5C1394A8}" presName="descendantText" presStyleLbl="alignAcc1" presStyleIdx="1" presStyleCnt="2" custScaleY="130971" custLinFactNeighborX="-128" custLinFactNeighborY="19929">
        <dgm:presLayoutVars>
          <dgm:bulletEnabled val="1"/>
        </dgm:presLayoutVars>
      </dgm:prSet>
      <dgm:spPr/>
    </dgm:pt>
  </dgm:ptLst>
  <dgm:cxnLst>
    <dgm:cxn modelId="{C072FB05-BFB0-4394-AD73-75D5E96B66EB}" srcId="{6C24740A-DA35-4602-910E-20FF5C1394A8}" destId="{89175F51-BD90-444D-855E-426F027EB322}" srcOrd="2" destOrd="0" parTransId="{47D3D4EB-011A-4C88-8BBE-E2770A5447BC}" sibTransId="{9781437F-AF46-4045-B16E-5ABAD0F8F465}"/>
    <dgm:cxn modelId="{5F450E07-9995-43B3-947A-4703340C61F1}" type="presOf" srcId="{3155EC98-2850-4154-B239-8BDD0C759C62}" destId="{9236DDAA-8E2E-4FA3-8718-1D262C7BCFE6}" srcOrd="0" destOrd="3" presId="urn:microsoft.com/office/officeart/2005/8/layout/chevron2"/>
    <dgm:cxn modelId="{2F6C9007-ED74-4856-8D6D-78203DBC4D8F}" type="presOf" srcId="{CC0A4A83-E64A-4AA9-81EC-25014B203A21}" destId="{98EF8B94-CD51-4CA0-969E-D3C60A75179B}" srcOrd="0" destOrd="1" presId="urn:microsoft.com/office/officeart/2005/8/layout/chevron2"/>
    <dgm:cxn modelId="{24A19210-B32E-4ABB-AE58-5AB9A6AA2F63}" srcId="{6FF99FC8-A738-47E7-A3E0-7DC050C10E18}" destId="{631F6FFC-528A-45C0-A195-506879732534}" srcOrd="0" destOrd="0" parTransId="{7E76BCE6-C153-4723-9BF8-2A4625E2F250}" sibTransId="{1405DB53-CFDA-46B5-8F96-53AFC4E4CF4B}"/>
    <dgm:cxn modelId="{C3F99712-F325-4469-A24B-534828391AC4}" type="presOf" srcId="{4A315D00-2955-466F-81D3-5AB4CE6DFAC7}" destId="{9236DDAA-8E2E-4FA3-8718-1D262C7BCFE6}" srcOrd="0" destOrd="7" presId="urn:microsoft.com/office/officeart/2005/8/layout/chevron2"/>
    <dgm:cxn modelId="{41F90814-65C2-4016-9280-ADCCEB58F09A}" type="presOf" srcId="{631F6FFC-528A-45C0-A195-506879732534}" destId="{09791193-9050-49B4-A8C1-7F0E68C62AFC}" srcOrd="0" destOrd="0" presId="urn:microsoft.com/office/officeart/2005/8/layout/chevron2"/>
    <dgm:cxn modelId="{BDE23E19-9E8B-4A5A-B692-E80058D2D896}" srcId="{09D44208-A932-461A-A0A8-9C191DDE8144}" destId="{4A315D00-2955-466F-81D3-5AB4CE6DFAC7}" srcOrd="1" destOrd="0" parTransId="{C84BA8AF-30F0-407F-AF78-CD3FC053D306}" sibTransId="{8B848552-FD26-4546-BDA0-8394C5130A58}"/>
    <dgm:cxn modelId="{E07C8119-D00F-4848-B70C-407F72E6B318}" type="presOf" srcId="{90FCEF37-470F-4E2A-ACC7-90333AACAB06}" destId="{9236DDAA-8E2E-4FA3-8718-1D262C7BCFE6}" srcOrd="0" destOrd="1" presId="urn:microsoft.com/office/officeart/2005/8/layout/chevron2"/>
    <dgm:cxn modelId="{9AC3711D-5A4A-41AF-ACCA-4B93B2A8C7D2}" type="presOf" srcId="{4003B89E-C556-4DE3-BBCF-18255A4F065F}" destId="{9236DDAA-8E2E-4FA3-8718-1D262C7BCFE6}" srcOrd="0" destOrd="2" presId="urn:microsoft.com/office/officeart/2005/8/layout/chevron2"/>
    <dgm:cxn modelId="{32E71126-EFBA-45B1-85EC-AB4A6EEC5529}" type="presOf" srcId="{89175F51-BD90-444D-855E-426F027EB322}" destId="{98EF8B94-CD51-4CA0-969E-D3C60A75179B}" srcOrd="0" destOrd="2" presId="urn:microsoft.com/office/officeart/2005/8/layout/chevron2"/>
    <dgm:cxn modelId="{0443EC30-A52E-480B-82BB-D7C82EB67514}" type="presOf" srcId="{60014BA7-E081-4D71-91EF-75BFF74005B5}" destId="{9236DDAA-8E2E-4FA3-8718-1D262C7BCFE6}" srcOrd="0" destOrd="0" presId="urn:microsoft.com/office/officeart/2005/8/layout/chevron2"/>
    <dgm:cxn modelId="{AD4A3833-6B66-41C0-80DA-E15D5F1A1DAB}" srcId="{6C24740A-DA35-4602-910E-20FF5C1394A8}" destId="{2E35DC25-B924-4D3E-921D-C343C29F0D77}" srcOrd="3" destOrd="0" parTransId="{BCB47414-8D32-4712-9CB1-A29A3B9DB9E9}" sibTransId="{85915294-BDE0-4E1B-AC03-6285CFFB2BD9}"/>
    <dgm:cxn modelId="{A421F935-816B-4D75-B2FB-368B68E2DB31}" srcId="{60014BA7-E081-4D71-91EF-75BFF74005B5}" destId="{BCF6206A-F092-47D6-9420-A592CB85B0FC}" srcOrd="3" destOrd="0" parTransId="{2FCBEEE4-35A5-4BC1-B446-7A665C7550A8}" sibTransId="{8767CEFD-5634-4954-B33B-1E3C18E36213}"/>
    <dgm:cxn modelId="{D93A6563-CE72-41D7-9416-E8612CECCD2C}" type="presOf" srcId="{1D890471-F927-4858-A76D-3223AED12466}" destId="{9236DDAA-8E2E-4FA3-8718-1D262C7BCFE6}" srcOrd="0" destOrd="9" presId="urn:microsoft.com/office/officeart/2005/8/layout/chevron2"/>
    <dgm:cxn modelId="{08DCFF64-9B5F-4304-A4B1-604F1F653C92}" type="presOf" srcId="{6FF99FC8-A738-47E7-A3E0-7DC050C10E18}" destId="{FF5618C3-43E5-4720-B1FF-3660D8A24B7C}" srcOrd="0" destOrd="0" presId="urn:microsoft.com/office/officeart/2005/8/layout/chevron2"/>
    <dgm:cxn modelId="{F3744445-E5E0-4F1B-8C84-CB9FF71267B8}" type="presOf" srcId="{94BDEAD0-F2ED-4F91-9996-246FF596F377}" destId="{9236DDAA-8E2E-4FA3-8718-1D262C7BCFE6}" srcOrd="0" destOrd="10" presId="urn:microsoft.com/office/officeart/2005/8/layout/chevron2"/>
    <dgm:cxn modelId="{84F9DC65-B596-48DB-8BD4-629359D0B764}" srcId="{60014BA7-E081-4D71-91EF-75BFF74005B5}" destId="{4003B89E-C556-4DE3-BBCF-18255A4F065F}" srcOrd="1" destOrd="0" parTransId="{81D617D9-F6F4-4DC5-82A1-630086B094B4}" sibTransId="{0D301B16-45D2-4268-9D52-9CAF4CA2FFB9}"/>
    <dgm:cxn modelId="{AA538346-6221-48D6-AF90-78A12A0AFCD7}" srcId="{631F6FFC-528A-45C0-A195-506879732534}" destId="{1D890471-F927-4858-A76D-3223AED12466}" srcOrd="3" destOrd="0" parTransId="{2CE06C92-38EC-4C89-8077-BDC461A869B4}" sibTransId="{783C2EB9-20EF-4657-9F1A-F64D42033EA9}"/>
    <dgm:cxn modelId="{D93F0D4E-1C6A-4C92-BA58-739D30EF3394}" type="presOf" srcId="{BCF6206A-F092-47D6-9420-A592CB85B0FC}" destId="{9236DDAA-8E2E-4FA3-8718-1D262C7BCFE6}" srcOrd="0" destOrd="4" presId="urn:microsoft.com/office/officeart/2005/8/layout/chevron2"/>
    <dgm:cxn modelId="{1527F04E-907A-4DA7-BCB5-C7973CEB5200}" srcId="{60014BA7-E081-4D71-91EF-75BFF74005B5}" destId="{3155EC98-2850-4154-B239-8BDD0C759C62}" srcOrd="2" destOrd="0" parTransId="{A373EEA2-7884-499E-B803-AC500A21C7CA}" sibTransId="{6860893B-C69A-4897-8940-3EE39D82F97B}"/>
    <dgm:cxn modelId="{6AF9DE50-8F44-4B78-8279-1FBB985CBCA0}" srcId="{60014BA7-E081-4D71-91EF-75BFF74005B5}" destId="{90FCEF37-470F-4E2A-ACC7-90333AACAB06}" srcOrd="0" destOrd="0" parTransId="{0E17B004-3E62-4461-AD7A-BAF08A9A9FB7}" sibTransId="{863B0B85-EB34-4EEB-89E4-FC15763B5509}"/>
    <dgm:cxn modelId="{94EB4157-5D2D-4280-B70B-F8318CFE1610}" srcId="{631F6FFC-528A-45C0-A195-506879732534}" destId="{60014BA7-E081-4D71-91EF-75BFF74005B5}" srcOrd="0" destOrd="0" parTransId="{4CB46EB5-CD62-4AB5-96BE-B70FCDBDC545}" sibTransId="{D4BEC775-B5D2-4438-90D4-D4A02926235F}"/>
    <dgm:cxn modelId="{2FB68879-BFDA-4624-92BA-5DF4634F6330}" type="presOf" srcId="{B5A4D821-977E-492B-B4E1-6898F9DE2D3E}" destId="{98EF8B94-CD51-4CA0-969E-D3C60A75179B}" srcOrd="0" destOrd="0" presId="urn:microsoft.com/office/officeart/2005/8/layout/chevron2"/>
    <dgm:cxn modelId="{41CE7083-CD21-47A8-9BCB-E4E22EA94E00}" type="presOf" srcId="{6C24740A-DA35-4602-910E-20FF5C1394A8}" destId="{3539A6AE-EDFC-4B16-AD6C-90EEADA1AB4A}" srcOrd="0" destOrd="0" presId="urn:microsoft.com/office/officeart/2005/8/layout/chevron2"/>
    <dgm:cxn modelId="{1175048E-C6AF-4FFC-960D-6E9075DA305E}" srcId="{6FF99FC8-A738-47E7-A3E0-7DC050C10E18}" destId="{6C24740A-DA35-4602-910E-20FF5C1394A8}" srcOrd="1" destOrd="0" parTransId="{D84B7253-4827-451E-AEB1-6FEF83D8AA2F}" sibTransId="{46F827F6-C8C3-4261-B8E7-BE6279AEB120}"/>
    <dgm:cxn modelId="{10B3B892-1D05-4BAC-A440-14E4DDC14EB1}" type="presOf" srcId="{2397194A-53C3-469C-8B59-95F2DD68C812}" destId="{9236DDAA-8E2E-4FA3-8718-1D262C7BCFE6}" srcOrd="0" destOrd="6" presId="urn:microsoft.com/office/officeart/2005/8/layout/chevron2"/>
    <dgm:cxn modelId="{13C8E093-1497-4602-B0D2-796E18C25A11}" srcId="{631F6FFC-528A-45C0-A195-506879732534}" destId="{8378BCEE-0DCB-424D-B2AC-8E7D2C332C2D}" srcOrd="2" destOrd="0" parTransId="{8A765CF5-C930-4D73-AED6-EE069F488C22}" sibTransId="{CD3D5351-45A1-4752-9476-DA7148699161}"/>
    <dgm:cxn modelId="{75FDCAA1-411F-41F8-9C41-54F6BC2B99B0}" type="presOf" srcId="{2E35DC25-B924-4D3E-921D-C343C29F0D77}" destId="{98EF8B94-CD51-4CA0-969E-D3C60A75179B}" srcOrd="0" destOrd="3" presId="urn:microsoft.com/office/officeart/2005/8/layout/chevron2"/>
    <dgm:cxn modelId="{9C32E0A3-F5B3-4ABF-B718-B3287DCA806F}" srcId="{1D890471-F927-4858-A76D-3223AED12466}" destId="{94BDEAD0-F2ED-4F91-9996-246FF596F377}" srcOrd="0" destOrd="0" parTransId="{89650831-BEA9-408F-B4B0-6F8FCF9B2EB7}" sibTransId="{72C378E1-A7B5-48A4-AD5E-0D84B966D499}"/>
    <dgm:cxn modelId="{4F60BAA9-B952-455D-9E31-9CAEFCF98AC4}" srcId="{6C24740A-DA35-4602-910E-20FF5C1394A8}" destId="{B5A4D821-977E-492B-B4E1-6898F9DE2D3E}" srcOrd="0" destOrd="0" parTransId="{E9A6EEAC-CB59-4322-9454-2E767B6ED343}" sibTransId="{53755067-6D20-42D4-9028-79F426803E88}"/>
    <dgm:cxn modelId="{ACF6D5CF-3B11-461E-A2A3-792DF25F5F39}" srcId="{6C24740A-DA35-4602-910E-20FF5C1394A8}" destId="{CC0A4A83-E64A-4AA9-81EC-25014B203A21}" srcOrd="1" destOrd="0" parTransId="{534AEF13-A717-4721-898C-AB0288F0337B}" sibTransId="{E2DF0CC2-184D-437E-AA71-781D3FD60998}"/>
    <dgm:cxn modelId="{1947C4DA-5F27-4590-893D-2B3085A900DD}" type="presOf" srcId="{8378BCEE-0DCB-424D-B2AC-8E7D2C332C2D}" destId="{9236DDAA-8E2E-4FA3-8718-1D262C7BCFE6}" srcOrd="0" destOrd="8" presId="urn:microsoft.com/office/officeart/2005/8/layout/chevron2"/>
    <dgm:cxn modelId="{F94E56EA-128F-4956-A49D-04ADFC4779B6}" type="presOf" srcId="{09D44208-A932-461A-A0A8-9C191DDE8144}" destId="{9236DDAA-8E2E-4FA3-8718-1D262C7BCFE6}" srcOrd="0" destOrd="5" presId="urn:microsoft.com/office/officeart/2005/8/layout/chevron2"/>
    <dgm:cxn modelId="{6C7C59F5-3746-4989-B15E-8DED6B4DDDB1}" srcId="{631F6FFC-528A-45C0-A195-506879732534}" destId="{09D44208-A932-461A-A0A8-9C191DDE8144}" srcOrd="1" destOrd="0" parTransId="{AE448BE2-E689-45BF-8DF9-6514120A2261}" sibTransId="{26358D55-D130-4B39-9828-EB3934D1F5BE}"/>
    <dgm:cxn modelId="{C732B2F5-1CE1-4E23-B6AE-57DF99913E0F}" srcId="{09D44208-A932-461A-A0A8-9C191DDE8144}" destId="{2397194A-53C3-469C-8B59-95F2DD68C812}" srcOrd="0" destOrd="0" parTransId="{1B88E8F4-6D62-4003-BA7A-374037A19740}" sibTransId="{E12E89A7-3D00-4C4B-813A-5D8996013BFC}"/>
    <dgm:cxn modelId="{740D2786-5390-4146-9E34-CE9F3DE19827}" type="presParOf" srcId="{FF5618C3-43E5-4720-B1FF-3660D8A24B7C}" destId="{4675593E-5BDD-4B38-9BFF-C79425A41781}" srcOrd="0" destOrd="0" presId="urn:microsoft.com/office/officeart/2005/8/layout/chevron2"/>
    <dgm:cxn modelId="{FAD4E766-1BA8-4519-BB29-C639A80C4708}" type="presParOf" srcId="{4675593E-5BDD-4B38-9BFF-C79425A41781}" destId="{09791193-9050-49B4-A8C1-7F0E68C62AFC}" srcOrd="0" destOrd="0" presId="urn:microsoft.com/office/officeart/2005/8/layout/chevron2"/>
    <dgm:cxn modelId="{FA81BA32-EB55-4B3F-858B-0D6896CC4EFC}" type="presParOf" srcId="{4675593E-5BDD-4B38-9BFF-C79425A41781}" destId="{9236DDAA-8E2E-4FA3-8718-1D262C7BCFE6}" srcOrd="1" destOrd="0" presId="urn:microsoft.com/office/officeart/2005/8/layout/chevron2"/>
    <dgm:cxn modelId="{97DF12C0-E034-404E-B310-C5159E07C8B0}" type="presParOf" srcId="{FF5618C3-43E5-4720-B1FF-3660D8A24B7C}" destId="{16FFFAD3-0C82-4159-B144-6EC339E9E837}" srcOrd="1" destOrd="0" presId="urn:microsoft.com/office/officeart/2005/8/layout/chevron2"/>
    <dgm:cxn modelId="{785CBE2F-E589-4DED-B919-FEBA0407D003}" type="presParOf" srcId="{FF5618C3-43E5-4720-B1FF-3660D8A24B7C}" destId="{8EF29C40-59B8-43DE-9CE3-875572FDF20A}" srcOrd="2" destOrd="0" presId="urn:microsoft.com/office/officeart/2005/8/layout/chevron2"/>
    <dgm:cxn modelId="{F5ACFD3C-CF4B-4BB1-81BD-0F6447AA88F7}" type="presParOf" srcId="{8EF29C40-59B8-43DE-9CE3-875572FDF20A}" destId="{3539A6AE-EDFC-4B16-AD6C-90EEADA1AB4A}" srcOrd="0" destOrd="0" presId="urn:microsoft.com/office/officeart/2005/8/layout/chevron2"/>
    <dgm:cxn modelId="{D44BA369-393C-4742-96EB-47AF5681063F}" type="presParOf" srcId="{8EF29C40-59B8-43DE-9CE3-875572FDF20A}" destId="{98EF8B94-CD51-4CA0-969E-D3C60A75179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91193-9050-49B4-A8C1-7F0E68C62AFC}">
      <dsp:nvSpPr>
        <dsp:cNvPr id="0" name=""/>
        <dsp:cNvSpPr/>
      </dsp:nvSpPr>
      <dsp:spPr>
        <a:xfrm rot="5400000">
          <a:off x="-322246" y="1266144"/>
          <a:ext cx="2148313" cy="150381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SYSTEM SETUP</a:t>
          </a:r>
        </a:p>
      </dsp:txBody>
      <dsp:txXfrm rot="-5400000">
        <a:off x="2" y="1695807"/>
        <a:ext cx="1503819" cy="644494"/>
      </dsp:txXfrm>
    </dsp:sp>
    <dsp:sp modelId="{9236DDAA-8E2E-4FA3-8718-1D262C7BCFE6}">
      <dsp:nvSpPr>
        <dsp:cNvPr id="0" name=""/>
        <dsp:cNvSpPr/>
      </dsp:nvSpPr>
      <dsp:spPr>
        <a:xfrm rot="5400000">
          <a:off x="5038875" y="-3535056"/>
          <a:ext cx="3275460" cy="1034557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chemeClr val="accent3">
                  <a:lumMod val="75000"/>
                </a:schemeClr>
              </a:solidFill>
            </a:rPr>
            <a:t>Part 1</a:t>
          </a:r>
          <a:r>
            <a:rPr lang="en-US" sz="1800" kern="1200" dirty="0"/>
            <a:t>: Setting up </a:t>
          </a:r>
          <a:r>
            <a:rPr lang="en-US" sz="1800" kern="1200" dirty="0" err="1">
              <a:hlinkClick xmlns:r="http://schemas.openxmlformats.org/officeDocument/2006/relationships" r:id="rId1"/>
            </a:rPr>
            <a:t>MuJoCo</a:t>
          </a:r>
          <a:r>
            <a:rPr lang="en-US" sz="1800" kern="1200" dirty="0">
              <a:hlinkClick xmlns:r="http://schemas.openxmlformats.org/officeDocument/2006/relationships" r:id="rId1"/>
            </a:rPr>
            <a:t> (Physics simulator)</a:t>
          </a:r>
          <a:r>
            <a:rPr lang="en-US" sz="1800" kern="1200" dirty="0"/>
            <a:t> for RL by installing </a:t>
          </a:r>
          <a:r>
            <a:rPr lang="en-US" sz="1800" kern="1200" dirty="0" err="1">
              <a:hlinkClick xmlns:r="http://schemas.openxmlformats.org/officeDocument/2006/relationships" r:id="rId2"/>
            </a:rPr>
            <a:t>mjrl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highlight>
                <a:srgbClr val="C0C0C0"/>
              </a:highlight>
            </a:rPr>
            <a:t>sudo</a:t>
          </a:r>
          <a:r>
            <a:rPr lang="en-US" sz="1800" kern="1200" dirty="0">
              <a:highlight>
                <a:srgbClr val="C0C0C0"/>
              </a:highlight>
            </a:rPr>
            <a:t> apt-get install libgl1-mesa-dev libgl1-mesa-glx </a:t>
          </a:r>
          <a:r>
            <a:rPr lang="en-US" sz="1800" kern="1200" dirty="0" err="1">
              <a:highlight>
                <a:srgbClr val="C0C0C0"/>
              </a:highlight>
            </a:rPr>
            <a:t>libglew</a:t>
          </a:r>
          <a:r>
            <a:rPr lang="en-US" sz="1800" kern="1200" dirty="0">
              <a:highlight>
                <a:srgbClr val="C0C0C0"/>
              </a:highlight>
            </a:rPr>
            <a:t>-dev libosmesa6-dev build-essential libglfw3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highlight>
                <a:srgbClr val="C0C0C0"/>
              </a:highlight>
            </a:rPr>
            <a:t>conda</a:t>
          </a:r>
          <a:r>
            <a:rPr lang="en-US" sz="1800" kern="1200" dirty="0">
              <a:highlight>
                <a:srgbClr val="C0C0C0"/>
              </a:highlight>
            </a:rPr>
            <a:t> env create -f setup/</a:t>
          </a:r>
          <a:r>
            <a:rPr lang="en-US" sz="1800" kern="1200" dirty="0" err="1">
              <a:highlight>
                <a:srgbClr val="C0C0C0"/>
              </a:highlight>
            </a:rPr>
            <a:t>env.yml</a:t>
          </a:r>
          <a:endParaRPr lang="en-US" sz="1800" kern="1200" dirty="0">
            <a:highlight>
              <a:srgbClr val="C0C0C0"/>
            </a:highlight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highlight>
                <a:srgbClr val="C0C0C0"/>
              </a:highlight>
            </a:rPr>
            <a:t>source activate </a:t>
          </a:r>
          <a:r>
            <a:rPr lang="en-US" sz="1800" kern="1200" dirty="0" err="1">
              <a:highlight>
                <a:srgbClr val="C0C0C0"/>
              </a:highlight>
            </a:rPr>
            <a:t>mjrl</a:t>
          </a:r>
          <a:r>
            <a:rPr lang="en-US" sz="1800" kern="1200" dirty="0">
              <a:highlight>
                <a:srgbClr val="C0C0C0"/>
              </a:highlight>
            </a:rPr>
            <a:t>-env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highlight>
                <a:srgbClr val="C0C0C0"/>
              </a:highlight>
            </a:rPr>
            <a:t>pip install -e 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D2CB6C">
                  <a:lumMod val="75000"/>
                </a:srgbClr>
              </a:solidFill>
              <a:latin typeface="Tw Cen MT" panose="020B0602020104020603"/>
              <a:ea typeface="+mn-ea"/>
              <a:cs typeface="+mn-cs"/>
            </a:rPr>
            <a:t>Part 2:  </a:t>
          </a:r>
          <a:r>
            <a:rPr lang="en-US" sz="1600" kern="1200" dirty="0"/>
            <a:t>Setting up </a:t>
          </a:r>
          <a:r>
            <a:rPr lang="en-US" sz="1600" kern="1200" dirty="0" err="1">
              <a:hlinkClick xmlns:r="http://schemas.openxmlformats.org/officeDocument/2006/relationships" r:id="rId3"/>
            </a:rPr>
            <a:t>MuJoCo</a:t>
          </a:r>
          <a:r>
            <a:rPr lang="en-US" sz="1600" kern="1200" dirty="0">
              <a:hlinkClick xmlns:r="http://schemas.openxmlformats.org/officeDocument/2006/relationships" r:id="rId3"/>
            </a:rPr>
            <a:t> Environments</a:t>
          </a:r>
          <a:r>
            <a:rPr lang="en-US" sz="1600" kern="1200" dirty="0"/>
            <a:t> which contains Dexterous Hand Manipulation Suite Tasks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>
              <a:highlight>
                <a:srgbClr val="C0C0C0"/>
              </a:highlight>
            </a:rPr>
            <a:t>git clone --récursive https://github.com/vikashplus/mj_envs.git</a:t>
          </a:r>
          <a:endParaRPr lang="en-US" sz="1600" kern="1200" dirty="0">
            <a:highlight>
              <a:srgbClr val="C0C0C0"/>
            </a:highlight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highlight>
                <a:srgbClr val="C0C0C0"/>
              </a:highlight>
            </a:rPr>
            <a:t>pip install -e 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D2CB6C">
                  <a:lumMod val="75000"/>
                </a:srgbClr>
              </a:solidFill>
              <a:latin typeface="Tw Cen MT" panose="020B0602020104020603"/>
              <a:ea typeface="+mn-ea"/>
              <a:cs typeface="+mn-cs"/>
            </a:rPr>
            <a:t>Part 3: </a:t>
          </a:r>
          <a:r>
            <a:rPr lang="en-US" sz="1600" kern="1200" dirty="0"/>
            <a:t>Setting up </a:t>
          </a:r>
          <a:r>
            <a:rPr lang="en-US" sz="1600" kern="1200" dirty="0" err="1">
              <a:hlinkClick xmlns:r="http://schemas.openxmlformats.org/officeDocument/2006/relationships" r:id="rId4"/>
            </a:rPr>
            <a:t>hand_dapg</a:t>
          </a:r>
          <a:r>
            <a:rPr lang="en-US" sz="1600" kern="1200" dirty="0">
              <a:hlinkClick xmlns:r="http://schemas.openxmlformats.org/officeDocument/2006/relationships" r:id="rId4"/>
            </a:rPr>
            <a:t> package</a:t>
          </a:r>
          <a:r>
            <a:rPr lang="en-US" sz="1600" kern="1200" dirty="0"/>
            <a:t> that interfaces training algorithms on the hand manipulation tasks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D2CB6C">
                  <a:lumMod val="75000"/>
                </a:srgbClr>
              </a:solidFill>
              <a:latin typeface="Tw Cen MT" panose="020B0602020104020603"/>
              <a:ea typeface="+mn-ea"/>
              <a:cs typeface="+mn-cs"/>
            </a:rPr>
            <a:t>Part 4: </a:t>
          </a:r>
          <a:r>
            <a:rPr lang="en-US" sz="1600" kern="1200" dirty="0"/>
            <a:t>Setting up </a:t>
          </a:r>
          <a:r>
            <a:rPr lang="en-US" sz="1600" kern="1200" dirty="0">
              <a:hlinkClick xmlns:r="http://schemas.openxmlformats.org/officeDocument/2006/relationships" r:id="rId5"/>
            </a:rPr>
            <a:t>AWAC repository</a:t>
          </a:r>
          <a:r>
            <a:rPr lang="en-US" sz="1600" kern="1200" dirty="0"/>
            <a:t> and installing UC Berkeley’s </a:t>
          </a:r>
          <a:r>
            <a:rPr lang="en-US" sz="1600" kern="1200" dirty="0" err="1">
              <a:hlinkClick xmlns:r="http://schemas.openxmlformats.org/officeDocument/2006/relationships" r:id="rId6"/>
            </a:rPr>
            <a:t>rlkit</a:t>
          </a:r>
          <a:r>
            <a:rPr lang="en-US" sz="1600" kern="1200" dirty="0">
              <a:hlinkClick xmlns:r="http://schemas.openxmlformats.org/officeDocument/2006/relationships" r:id="rId6"/>
            </a:rPr>
            <a:t> packages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highlight>
                <a:srgbClr val="C0C0C0"/>
              </a:highlight>
            </a:rPr>
            <a:t>git clone https://github.com/rail-berkeley/rlkit.git</a:t>
          </a:r>
        </a:p>
      </dsp:txBody>
      <dsp:txXfrm rot="-5400000">
        <a:off x="1503820" y="159894"/>
        <a:ext cx="10185677" cy="2955670"/>
      </dsp:txXfrm>
    </dsp:sp>
    <dsp:sp modelId="{3539A6AE-EDFC-4B16-AD6C-90EEADA1AB4A}">
      <dsp:nvSpPr>
        <dsp:cNvPr id="0" name=""/>
        <dsp:cNvSpPr/>
      </dsp:nvSpPr>
      <dsp:spPr>
        <a:xfrm rot="5400000">
          <a:off x="-322246" y="3606658"/>
          <a:ext cx="2148313" cy="1503819"/>
        </a:xfrm>
        <a:prstGeom prst="chevron">
          <a:avLst/>
        </a:prstGeom>
        <a:solidFill>
          <a:schemeClr val="accent3">
            <a:hueOff val="5904187"/>
            <a:satOff val="-46054"/>
            <a:lumOff val="-1177"/>
            <a:alphaOff val="0"/>
          </a:schemeClr>
        </a:solidFill>
        <a:ln w="15875" cap="flat" cmpd="sng" algn="ctr">
          <a:solidFill>
            <a:schemeClr val="accent3">
              <a:hueOff val="5904187"/>
              <a:satOff val="-46054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SET &amp; TRAINING</a:t>
          </a:r>
        </a:p>
      </dsp:txBody>
      <dsp:txXfrm rot="-5400000">
        <a:off x="2" y="4036321"/>
        <a:ext cx="1503819" cy="644494"/>
      </dsp:txXfrm>
    </dsp:sp>
    <dsp:sp modelId="{98EF8B94-CD51-4CA0-969E-D3C60A75179B}">
      <dsp:nvSpPr>
        <dsp:cNvPr id="0" name=""/>
        <dsp:cNvSpPr/>
      </dsp:nvSpPr>
      <dsp:spPr>
        <a:xfrm rot="5400000">
          <a:off x="5748921" y="-911884"/>
          <a:ext cx="1828883" cy="1034557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5904187"/>
              <a:satOff val="-46054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Dataset for all the three hand manipulation tasks can be found </a:t>
          </a:r>
          <a:r>
            <a:rPr lang="en-US" sz="1600" kern="1200" dirty="0">
              <a:hlinkClick xmlns:r="http://schemas.openxmlformats.org/officeDocument/2006/relationships" r:id="rId7"/>
            </a:rPr>
            <a:t>here</a:t>
          </a:r>
          <a:endParaRPr lang="en-US" sz="1600" kern="1200" dirty="0"/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Modifications were made to the training script awac1.py (discussed further in the challenges section)</a:t>
          </a: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Once modifications were incorporated &amp; dataset path, and hyperparameters were updated in the </a:t>
          </a:r>
          <a:r>
            <a:rPr lang="en-US" sz="1600" kern="1200" dirty="0">
              <a:highlight>
                <a:srgbClr val="C0C0C0"/>
              </a:highlight>
            </a:rPr>
            <a:t>rlkit/launchers/experiments/awac/awac_rl.py </a:t>
          </a:r>
          <a:r>
            <a:rPr lang="en-US" sz="1600" kern="1200" dirty="0"/>
            <a:t>file, the AWAC training can be commenced using the command:</a:t>
          </a:r>
          <a:br>
            <a:rPr lang="en-US" sz="1600" kern="1200" dirty="0"/>
          </a:br>
          <a:r>
            <a:rPr lang="en-US" sz="1600" kern="1200" dirty="0">
              <a:highlight>
                <a:srgbClr val="C0C0C0"/>
              </a:highlight>
            </a:rPr>
            <a:t>python rlkit/examples/awac/hand/awac1.py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 rot="-5400000">
        <a:off x="1490577" y="3435739"/>
        <a:ext cx="10256293" cy="1650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2936A-339F-4134-A915-3F3F1C08757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4969A-5283-4AE4-B85F-17336D694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3652cf6bf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93652cf6b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9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51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40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25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1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32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4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1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42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D2F02CE-61DD-4D67-B003-BC47A0DE9A9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28A7B0E-E7C4-409E-9D6E-F61C01378C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01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danie20@asu.edu" TargetMode="External"/><Relationship Id="rId2" Type="http://schemas.openxmlformats.org/officeDocument/2006/relationships/hyperlink" Target="mailto:sdoddab2@asu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jain238@asu.edu" TargetMode="External"/><Relationship Id="rId4" Type="http://schemas.openxmlformats.org/officeDocument/2006/relationships/hyperlink" Target="mailto:mpervez@a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tchyr/multiworl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7R6DKd9wA0NnQSgTK-se-sO5cZuweGEa/view?usp=share_link" TargetMode="External"/><Relationship Id="rId2" Type="http://schemas.openxmlformats.org/officeDocument/2006/relationships/hyperlink" Target="https://drive.google.com/file/d/1Xivqk0w1sG9Byx_dH_tDGjkYfb5EOBWN/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drive.google.com/file/d/1HHJajg9meIhgcGZwi3tlEIFlo-gphEcl/view?usp=share_link" TargetMode="External"/><Relationship Id="rId4" Type="http://schemas.openxmlformats.org/officeDocument/2006/relationships/hyperlink" Target="https://drive.google.com/drive/folders/10yYfkF8fnAmbHc7Vm0w0BwOEHTY-nxvE?usp=share_lin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-lHqAYP5MfQdWZnnKXvHunpFzf4z5lqC/view?usp=share_link" TargetMode="External"/><Relationship Id="rId2" Type="http://schemas.openxmlformats.org/officeDocument/2006/relationships/hyperlink" Target="https://drive.google.com/file/d/1CubWjwT8BNGOsXo6mw99RfeuHOzWfg_w/view?usp=share_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rive.google.com/drive/folders/1T2Q50xJOUSLKMx9dgjC0UlbPOKYzxgQm?usp=share_lin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T2Q50xJOUSLKMx9dgjC0UlbPOKYzxgQm?usp=share_link" TargetMode="External"/><Relationship Id="rId2" Type="http://schemas.openxmlformats.org/officeDocument/2006/relationships/hyperlink" Target="https://drive.google.com/file/d/1FJwUYBFHBPForaa34cpUw4FnjFUtmSyd/view?usp=share_lin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tmp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0631-48E6-2D4C-748C-0B6AC5538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723" y="1139581"/>
            <a:ext cx="11418277" cy="226278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AWAC: Accelerating Online Reinforcement Learning with Offline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AAFDD-7FBE-D1FD-8994-CF95DBA24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745" y="5271868"/>
            <a:ext cx="11685563" cy="1126283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 err="1"/>
              <a:t>Sushanth</a:t>
            </a:r>
            <a:r>
              <a:rPr lang="en-US" b="1" dirty="0"/>
              <a:t> </a:t>
            </a:r>
            <a:r>
              <a:rPr lang="en-US" b="1" dirty="0" err="1"/>
              <a:t>Doddabasappa</a:t>
            </a:r>
            <a:r>
              <a:rPr lang="en-US" b="1" dirty="0"/>
              <a:t>               Steeve Daniel                      Mahum Pervez                    Siddharth Jain </a:t>
            </a:r>
            <a:br>
              <a:rPr lang="en-US" b="1" dirty="0"/>
            </a:br>
            <a:r>
              <a:rPr lang="en-US" b="1" dirty="0"/>
              <a:t>        ID: 1225757429                     ID:1219930205                   ID: 1225782012                  ID:1226137070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>
                <a:hlinkClick r:id="rId2"/>
              </a:rPr>
              <a:t>sdoddab2@asu.edu</a:t>
            </a:r>
            <a:r>
              <a:rPr lang="en-US" b="1" dirty="0"/>
              <a:t>               </a:t>
            </a:r>
            <a:r>
              <a:rPr lang="en-US" b="1" dirty="0">
                <a:hlinkClick r:id="rId3"/>
              </a:rPr>
              <a:t>sdanie20@asu.edu</a:t>
            </a:r>
            <a:r>
              <a:rPr lang="en-US" b="1" dirty="0"/>
              <a:t>              </a:t>
            </a:r>
            <a:r>
              <a:rPr lang="en-US" b="1" dirty="0">
                <a:hlinkClick r:id="rId4"/>
              </a:rPr>
              <a:t>mpervez@asu.edu</a:t>
            </a:r>
            <a:r>
              <a:rPr lang="en-US" b="1" dirty="0"/>
              <a:t>            </a:t>
            </a:r>
            <a:r>
              <a:rPr lang="en-US" b="1" dirty="0">
                <a:hlinkClick r:id="rId5"/>
              </a:rPr>
              <a:t>sjain238@asu.edu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46AA6-2CE4-BD70-4855-3736A8138CB7}"/>
              </a:ext>
            </a:extLst>
          </p:cNvPr>
          <p:cNvSpPr txBox="1"/>
          <p:nvPr/>
        </p:nvSpPr>
        <p:spPr>
          <a:xfrm>
            <a:off x="1644542" y="2892310"/>
            <a:ext cx="9186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Nair, Ashvin, Abhishek Gupta, Murtaza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Dalal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Sergey Levine. "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Awac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Accelerating online reinforcement learning with offline datasets."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arXiv:2006.09359 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(2020).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176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1D82-18E6-1FC9-E7CA-D4729850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36" y="364031"/>
            <a:ext cx="12827519" cy="980348"/>
          </a:xfrm>
        </p:spPr>
        <p:txBody>
          <a:bodyPr>
            <a:noAutofit/>
          </a:bodyPr>
          <a:lstStyle/>
          <a:p>
            <a:r>
              <a:rPr lang="en-US" sz="4000" dirty="0"/>
              <a:t>IMPLEMENTATION: HYPERPARAMETERS &amp; Neural net architecture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4A4D-E9C7-1A79-5338-90A080FC4F8E}"/>
              </a:ext>
            </a:extLst>
          </p:cNvPr>
          <p:cNvSpPr txBox="1"/>
          <p:nvPr/>
        </p:nvSpPr>
        <p:spPr>
          <a:xfrm>
            <a:off x="733736" y="6531570"/>
            <a:ext cx="410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Table 1: Hyperparameters used for RL Experiments [1]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174AF-BC48-8F0B-A5BA-465908F1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33" y="1571412"/>
            <a:ext cx="3923378" cy="49225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4BF511-2D43-CA43-9955-5C4B2360E6AB}"/>
              </a:ext>
            </a:extLst>
          </p:cNvPr>
          <p:cNvSpPr txBox="1"/>
          <p:nvPr/>
        </p:nvSpPr>
        <p:spPr>
          <a:xfrm>
            <a:off x="4839584" y="3268406"/>
            <a:ext cx="7550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10: </a:t>
            </a:r>
            <a:r>
              <a:rPr lang="en-US" sz="1200" dirty="0">
                <a:solidFill>
                  <a:srgbClr val="FF0000"/>
                </a:solidFill>
              </a:rPr>
              <a:t>Figure 10: Critic Network </a:t>
            </a:r>
            <a:r>
              <a:rPr lang="en-US" sz="1200" dirty="0"/>
              <a:t>Architecture to estimate Q values/ V values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[2,3]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2CA119-9321-7494-4945-7274983848CE}"/>
              </a:ext>
            </a:extLst>
          </p:cNvPr>
          <p:cNvSpPr txBox="1"/>
          <p:nvPr/>
        </p:nvSpPr>
        <p:spPr>
          <a:xfrm>
            <a:off x="4969192" y="6069905"/>
            <a:ext cx="722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11: </a:t>
            </a:r>
            <a:r>
              <a:rPr lang="en-US" sz="1200" dirty="0">
                <a:solidFill>
                  <a:srgbClr val="FF0000"/>
                </a:solidFill>
              </a:rPr>
              <a:t>Actor Network </a:t>
            </a:r>
            <a:r>
              <a:rPr lang="en-US" sz="1200" dirty="0"/>
              <a:t>Architecture incorporating offline and online learning to estimate policy functions [2]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E33CA-A784-C1ED-8B15-8932A652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4210"/>
            <a:ext cx="3700741" cy="2134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3371A-1203-935D-CB33-C09624AD5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19" y="3782712"/>
            <a:ext cx="3383301" cy="223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4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8BA6-5E7B-22DF-C3FF-32DAFE49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9" y="0"/>
            <a:ext cx="9720072" cy="1499616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IMPLEMENTATION: SYSTEM SETUP, DATA SET &amp; TRAINING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AB19E5-3F65-9E58-A4E3-67B9A26E59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743828"/>
              </p:ext>
            </p:extLst>
          </p:nvPr>
        </p:nvGraphicFramePr>
        <p:xfrm>
          <a:off x="172279" y="1219200"/>
          <a:ext cx="11849392" cy="5437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548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88B4-1134-49EB-7734-D7A9392B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CHALLENGES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00B050"/>
                </a:solidFill>
              </a:rPr>
              <a:t>RESOLUTIONS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AB35-8619-4F7C-F5B6-244AA49E9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606" y="1729407"/>
            <a:ext cx="10425751" cy="440634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The training script was designed with </a:t>
            </a:r>
            <a:r>
              <a:rPr lang="en-US" dirty="0" err="1">
                <a:solidFill>
                  <a:srgbClr val="FF0000"/>
                </a:solidFill>
              </a:rPr>
              <a:t>n_seeds</a:t>
            </a:r>
            <a:r>
              <a:rPr lang="en-US" dirty="0">
                <a:solidFill>
                  <a:srgbClr val="FF0000"/>
                </a:solidFill>
              </a:rPr>
              <a:t> = 3 to run three training parallel experiments on 3 Amazon Web Services ec2 machines. 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The training script was restructured to accommodate local training and we were able to reproduce results  with just </a:t>
            </a:r>
            <a:r>
              <a:rPr lang="en-US" dirty="0" err="1">
                <a:solidFill>
                  <a:srgbClr val="00B050"/>
                </a:solidFill>
              </a:rPr>
              <a:t>n_seeds</a:t>
            </a:r>
            <a:r>
              <a:rPr lang="en-US" dirty="0">
                <a:solidFill>
                  <a:srgbClr val="00B050"/>
                </a:solidFill>
              </a:rPr>
              <a:t> = 1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The requirements listed for the environment setup were incomplete. For example, python packages such as </a:t>
            </a:r>
            <a:r>
              <a:rPr lang="en-US" dirty="0" err="1">
                <a:solidFill>
                  <a:srgbClr val="FF0000"/>
                </a:solidFill>
              </a:rPr>
              <a:t>multiworld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opencv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pygame</a:t>
            </a:r>
            <a:r>
              <a:rPr lang="en-US" dirty="0">
                <a:solidFill>
                  <a:srgbClr val="FF0000"/>
                </a:solidFill>
              </a:rPr>
              <a:t>, flask were not included in the setup.py file in the repositories.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By parsing the logs, the missing packages were installed. We were cautious while installing these packages and ensured that they don’t break the existing </a:t>
            </a:r>
            <a:r>
              <a:rPr lang="en-US" dirty="0" err="1">
                <a:solidFill>
                  <a:srgbClr val="00B050"/>
                </a:solidFill>
              </a:rPr>
              <a:t>conda</a:t>
            </a:r>
            <a:r>
              <a:rPr lang="en-US" dirty="0">
                <a:solidFill>
                  <a:srgbClr val="00B050"/>
                </a:solidFill>
              </a:rPr>
              <a:t> environment by using the command: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highlight>
                  <a:srgbClr val="C0C0C0"/>
                </a:highlight>
              </a:rPr>
              <a:t>pip install –no-dependencies &lt;</a:t>
            </a:r>
            <a:r>
              <a:rPr lang="en-US" dirty="0" err="1">
                <a:highlight>
                  <a:srgbClr val="C0C0C0"/>
                </a:highlight>
              </a:rPr>
              <a:t>package_name</a:t>
            </a:r>
            <a:r>
              <a:rPr lang="en-US" dirty="0">
                <a:highlight>
                  <a:srgbClr val="C0C0C0"/>
                </a:highlight>
              </a:rPr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Deprecated packages such as path and </a:t>
            </a:r>
            <a:r>
              <a:rPr lang="en-US" dirty="0" err="1">
                <a:solidFill>
                  <a:srgbClr val="FF0000"/>
                </a:solidFill>
              </a:rPr>
              <a:t>multiworld</a:t>
            </a:r>
            <a:r>
              <a:rPr lang="en-US" dirty="0">
                <a:solidFill>
                  <a:srgbClr val="FF0000"/>
                </a:solidFill>
              </a:rPr>
              <a:t> raised “module not found” errors.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path package was replaced with </a:t>
            </a:r>
            <a:r>
              <a:rPr lang="en-US" dirty="0" err="1">
                <a:solidFill>
                  <a:srgbClr val="00B050"/>
                </a:solidFill>
              </a:rPr>
              <a:t>pathlib</a:t>
            </a:r>
            <a:r>
              <a:rPr lang="en-US" dirty="0">
                <a:solidFill>
                  <a:srgbClr val="00B050"/>
                </a:solidFill>
              </a:rPr>
              <a:t> in all such instances.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err="1">
                <a:solidFill>
                  <a:srgbClr val="00B050"/>
                </a:solidFill>
              </a:rPr>
              <a:t>mutiworld</a:t>
            </a:r>
            <a:r>
              <a:rPr lang="en-US" dirty="0">
                <a:solidFill>
                  <a:srgbClr val="00B050"/>
                </a:solidFill>
              </a:rPr>
              <a:t> was installed </a:t>
            </a:r>
            <a:r>
              <a:rPr lang="en-US" dirty="0">
                <a:solidFill>
                  <a:srgbClr val="00B050"/>
                </a:solidFill>
                <a:hlinkClick r:id="rId2"/>
              </a:rPr>
              <a:t>from the source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492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BF0C-F69F-5E03-133C-133B3429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733" y="64658"/>
            <a:ext cx="9720072" cy="48234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REORIENTATION TASK RESULTS</a:t>
            </a:r>
            <a:r>
              <a:rPr lang="en-US" sz="2800" dirty="0"/>
              <a:t>: AVERAGE RETURN &amp; SUCCESS RATE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40BB7E-CFA8-431F-FFD9-9E0523EBDD06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120131"/>
          <a:ext cx="5451894" cy="1930853"/>
        </p:xfrm>
        <a:graphic>
          <a:graphicData uri="http://schemas.openxmlformats.org/drawingml/2006/table">
            <a:tbl>
              <a:tblPr/>
              <a:tblGrid>
                <a:gridCol w="3697522">
                  <a:extLst>
                    <a:ext uri="{9D8B030D-6E8A-4147-A177-3AD203B41FA5}">
                      <a16:colId xmlns:a16="http://schemas.microsoft.com/office/drawing/2014/main" val="267651240"/>
                    </a:ext>
                  </a:extLst>
                </a:gridCol>
                <a:gridCol w="1754372">
                  <a:extLst>
                    <a:ext uri="{9D8B030D-6E8A-4147-A177-3AD203B41FA5}">
                      <a16:colId xmlns:a16="http://schemas.microsoft.com/office/drawing/2014/main" val="2292492373"/>
                    </a:ext>
                  </a:extLst>
                </a:gridCol>
              </a:tblGrid>
              <a:tr h="316838">
                <a:tc>
                  <a:txBody>
                    <a:bodyPr/>
                    <a:lstStyle/>
                    <a:p>
                      <a:r>
                        <a:rPr lang="en-US" b="1" dirty="0"/>
                        <a:t>Performance Parameters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223523"/>
                  </a:ext>
                </a:extLst>
              </a:tr>
              <a:tr h="316838">
                <a:tc>
                  <a:txBody>
                    <a:bodyPr/>
                    <a:lstStyle/>
                    <a:p>
                      <a:r>
                        <a:rPr lang="en-US" dirty="0"/>
                        <a:t>Average of all Returns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8383.55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128729"/>
                  </a:ext>
                </a:extLst>
              </a:tr>
              <a:tr h="467813">
                <a:tc>
                  <a:txBody>
                    <a:bodyPr/>
                    <a:lstStyle/>
                    <a:p>
                      <a:r>
                        <a:rPr lang="en-US" dirty="0"/>
                        <a:t>Deviation Average Return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558394"/>
                  </a:ext>
                </a:extLst>
              </a:tr>
              <a:tr h="316838">
                <a:tc>
                  <a:txBody>
                    <a:bodyPr/>
                    <a:lstStyle/>
                    <a:p>
                      <a:r>
                        <a:rPr lang="en-US" dirty="0"/>
                        <a:t>Number of episodes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32168"/>
                  </a:ext>
                </a:extLst>
              </a:tr>
              <a:tr h="316838">
                <a:tc>
                  <a:txBody>
                    <a:bodyPr/>
                    <a:lstStyle/>
                    <a:p>
                      <a:r>
                        <a:rPr lang="en-US" dirty="0"/>
                        <a:t>Time steps per episode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852320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0E13485-CB24-80EB-13B3-3E16022FEF10}"/>
              </a:ext>
            </a:extLst>
          </p:cNvPr>
          <p:cNvGrpSpPr/>
          <p:nvPr/>
        </p:nvGrpSpPr>
        <p:grpSpPr>
          <a:xfrm>
            <a:off x="0" y="637357"/>
            <a:ext cx="5778746" cy="2848512"/>
            <a:chOff x="732597" y="2335185"/>
            <a:chExt cx="7235235" cy="4008225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D5C38DB0-16FF-9754-1E39-3A68BCC5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812" y="2335185"/>
              <a:ext cx="5616255" cy="372382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FE819E-BD43-6AD7-4DD6-92EC03DCE22E}"/>
                </a:ext>
              </a:extLst>
            </p:cNvPr>
            <p:cNvSpPr txBox="1"/>
            <p:nvPr/>
          </p:nvSpPr>
          <p:spPr>
            <a:xfrm>
              <a:off x="732597" y="5910328"/>
              <a:ext cx="7235235" cy="433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NimbusRomNo9L-Regu"/>
                </a:rPr>
                <a:t>Figure 12: Average Return versus iterations for our implementation of AWAC </a:t>
              </a:r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6D26F89-3309-6AE8-D7F7-7289CAD4ED19}"/>
              </a:ext>
            </a:extLst>
          </p:cNvPr>
          <p:cNvSpPr txBox="1"/>
          <p:nvPr/>
        </p:nvSpPr>
        <p:spPr>
          <a:xfrm>
            <a:off x="6710349" y="3178092"/>
            <a:ext cx="5076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Table 2: Performance parameters observed for average return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378FF-0E31-BA6F-D3B9-F1831A21EC83}"/>
              </a:ext>
            </a:extLst>
          </p:cNvPr>
          <p:cNvGrpSpPr/>
          <p:nvPr/>
        </p:nvGrpSpPr>
        <p:grpSpPr>
          <a:xfrm>
            <a:off x="296003" y="3848545"/>
            <a:ext cx="5130026" cy="2920041"/>
            <a:chOff x="281052" y="1731888"/>
            <a:chExt cx="6210489" cy="4189539"/>
          </a:xfrm>
        </p:grpSpPr>
        <p:pic>
          <p:nvPicPr>
            <p:cNvPr id="11" name="Picture 10" descr="Chart, line chart&#10;&#10;Description automatically generated">
              <a:extLst>
                <a:ext uri="{FF2B5EF4-FFF2-40B4-BE49-F238E27FC236}">
                  <a16:creationId xmlns:a16="http://schemas.microsoft.com/office/drawing/2014/main" id="{7CA95EDA-3454-872F-552F-57C3A3D39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545" y="1731888"/>
              <a:ext cx="5547199" cy="38081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61A2B5-A095-1D44-8A0A-3F0BA7C16BB5}"/>
                </a:ext>
              </a:extLst>
            </p:cNvPr>
            <p:cNvSpPr txBox="1"/>
            <p:nvPr/>
          </p:nvSpPr>
          <p:spPr>
            <a:xfrm>
              <a:off x="281052" y="5479843"/>
              <a:ext cx="6210489" cy="44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NimbusRomNo9L-Regu"/>
                </a:rPr>
                <a:t>Figure 13: Success Rate versus iterations for our implementation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A47BCB-2BE7-7AC9-91B7-0D6C6065DFFA}"/>
              </a:ext>
            </a:extLst>
          </p:cNvPr>
          <p:cNvGrpSpPr/>
          <p:nvPr/>
        </p:nvGrpSpPr>
        <p:grpSpPr>
          <a:xfrm>
            <a:off x="6841305" y="3908692"/>
            <a:ext cx="4826506" cy="2812547"/>
            <a:chOff x="6577614" y="2030248"/>
            <a:chExt cx="5772463" cy="36064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4CDB82-C683-A9E7-4A38-717B0C8B75CB}"/>
                </a:ext>
              </a:extLst>
            </p:cNvPr>
            <p:cNvSpPr txBox="1"/>
            <p:nvPr/>
          </p:nvSpPr>
          <p:spPr>
            <a:xfrm>
              <a:off x="7273855" y="5242036"/>
              <a:ext cx="5076222" cy="394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NimbusRomNo9L-Regu"/>
                </a:rPr>
                <a:t>Figure 14: Success Rate versus iterations from paper </a:t>
              </a:r>
              <a:endParaRPr lang="en-US" dirty="0"/>
            </a:p>
          </p:txBody>
        </p:sp>
        <p:pic>
          <p:nvPicPr>
            <p:cNvPr id="15" name="Picture 14" descr="Timeline&#10;&#10;Description automatically generated with low confidence">
              <a:extLst>
                <a:ext uri="{FF2B5EF4-FFF2-40B4-BE49-F238E27FC236}">
                  <a16:creationId xmlns:a16="http://schemas.microsoft.com/office/drawing/2014/main" id="{ED2246D8-B6A2-3289-7CE0-1314483F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614" y="2030248"/>
              <a:ext cx="5307613" cy="3331255"/>
            </a:xfrm>
            <a:prstGeom prst="rect">
              <a:avLst/>
            </a:prstGeom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1D9718-0A98-39FF-EDE6-E324D7871C07}"/>
              </a:ext>
            </a:extLst>
          </p:cNvPr>
          <p:cNvSpPr txBox="1">
            <a:spLocks/>
          </p:cNvSpPr>
          <p:nvPr/>
        </p:nvSpPr>
        <p:spPr>
          <a:xfrm>
            <a:off x="1907420" y="3487365"/>
            <a:ext cx="8099221" cy="4213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00B050"/>
                </a:solidFill>
              </a:rPr>
              <a:t>The comparison of success rates are given for our implementation and the paper</a:t>
            </a:r>
          </a:p>
          <a:p>
            <a:pPr algn="ctr"/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9634-6A13-2DAE-C5F0-5CC8ED0F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87" y="406672"/>
            <a:ext cx="8921418" cy="40007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The simulated average return is presented for our implementation for the Reorientation task</a:t>
            </a:r>
          </a:p>
        </p:txBody>
      </p:sp>
    </p:spTree>
    <p:extLst>
      <p:ext uri="{BB962C8B-B14F-4D97-AF65-F5344CB8AC3E}">
        <p14:creationId xmlns:p14="http://schemas.microsoft.com/office/powerpoint/2010/main" val="210663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body" idx="1"/>
          </p:nvPr>
        </p:nvSpPr>
        <p:spPr>
          <a:xfrm>
            <a:off x="1921276" y="338061"/>
            <a:ext cx="9375991" cy="3863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The simulated average return is presented for our implementation for the Door Opening task</a:t>
            </a:r>
          </a:p>
        </p:txBody>
      </p:sp>
      <p:graphicFrame>
        <p:nvGraphicFramePr>
          <p:cNvPr id="306" name="Google Shape;306;p42"/>
          <p:cNvGraphicFramePr/>
          <p:nvPr/>
        </p:nvGraphicFramePr>
        <p:xfrm>
          <a:off x="6262779" y="1187407"/>
          <a:ext cx="5693432" cy="1844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36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 u="none" strike="noStrike" cap="none" dirty="0"/>
                        <a:t>Performance Parameters</a:t>
                      </a:r>
                      <a:endParaRPr sz="1500" dirty="0"/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BE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/>
                        <a:t>Values</a:t>
                      </a:r>
                      <a:endParaRPr sz="1500"/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BE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Average of all Returns</a:t>
                      </a:r>
                      <a:endParaRPr sz="1800" dirty="0"/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140.84</a:t>
                      </a:r>
                      <a:endParaRPr sz="1800"/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Standard Deviation of Average  Return</a:t>
                      </a:r>
                      <a:endParaRPr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108.10</a:t>
                      </a:r>
                      <a:endParaRPr sz="1800" dirty="0"/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Number of episodes</a:t>
                      </a:r>
                      <a:endParaRPr sz="1800" dirty="0"/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500</a:t>
                      </a:r>
                      <a:endParaRPr sz="1800"/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Time steps per episode</a:t>
                      </a:r>
                      <a:endParaRPr sz="1800" dirty="0"/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1000</a:t>
                      </a:r>
                      <a:endParaRPr sz="1800" dirty="0"/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8" name="Google Shape;308;p42"/>
          <p:cNvSpPr txBox="1"/>
          <p:nvPr/>
        </p:nvSpPr>
        <p:spPr>
          <a:xfrm rot="10800000" flipV="1">
            <a:off x="6909825" y="3149367"/>
            <a:ext cx="487572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00" dirty="0">
                <a:solidFill>
                  <a:srgbClr val="000000"/>
                </a:solidFill>
                <a:latin typeface="NimbusRomNo9L-Regu"/>
                <a:ea typeface="Arial"/>
                <a:cs typeface="Arial"/>
                <a:sym typeface="Arial"/>
              </a:rPr>
              <a:t>Table 3: Performance parameters observed for average return</a:t>
            </a:r>
            <a:endParaRPr sz="1400" dirty="0">
              <a:solidFill>
                <a:schemeClr val="dk1"/>
              </a:solidFill>
              <a:latin typeface="NimbusRomNo9L-Regu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3C444E-8C67-53E1-C5CB-FBFFFADCABB0}"/>
              </a:ext>
            </a:extLst>
          </p:cNvPr>
          <p:cNvGrpSpPr/>
          <p:nvPr/>
        </p:nvGrpSpPr>
        <p:grpSpPr>
          <a:xfrm>
            <a:off x="156296" y="852619"/>
            <a:ext cx="5689546" cy="2692433"/>
            <a:chOff x="-58869" y="2037392"/>
            <a:chExt cx="8312804" cy="4322517"/>
          </a:xfrm>
        </p:grpSpPr>
        <p:sp>
          <p:nvSpPr>
            <p:cNvPr id="307" name="Google Shape;307;p42"/>
            <p:cNvSpPr txBox="1"/>
            <p:nvPr/>
          </p:nvSpPr>
          <p:spPr>
            <a:xfrm>
              <a:off x="-58869" y="5865860"/>
              <a:ext cx="8312804" cy="494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400" dirty="0">
                  <a:solidFill>
                    <a:srgbClr val="000000"/>
                  </a:solidFill>
                  <a:latin typeface="NimbusRomNo9L-Regu"/>
                  <a:ea typeface="Arial"/>
                  <a:cs typeface="Arial"/>
                  <a:sym typeface="Arial"/>
                </a:rPr>
                <a:t>Figure 15: Average Return versus iterations </a:t>
              </a:r>
              <a:r>
                <a:rPr lang="en-US" sz="1400" dirty="0">
                  <a:solidFill>
                    <a:srgbClr val="000000"/>
                  </a:solidFill>
                  <a:latin typeface="NimbusRomNo9L-Regu"/>
                </a:rPr>
                <a:t>for our implementation of AWAC </a:t>
              </a:r>
              <a:endParaRPr sz="1400" dirty="0">
                <a:solidFill>
                  <a:schemeClr val="dk1"/>
                </a:solidFill>
                <a:latin typeface="NimbusRomNo9L-Regu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2C79ED-8CFA-2E36-9DE9-F8FD0999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557" y="2037392"/>
              <a:ext cx="5941739" cy="391968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E8F1D5-83D2-2B46-9A23-79BAD938D6CF}"/>
              </a:ext>
            </a:extLst>
          </p:cNvPr>
          <p:cNvSpPr txBox="1">
            <a:spLocks/>
          </p:cNvSpPr>
          <p:nvPr/>
        </p:nvSpPr>
        <p:spPr>
          <a:xfrm>
            <a:off x="894733" y="64658"/>
            <a:ext cx="9720072" cy="48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DOOR OPENING TASK RESULTS</a:t>
            </a:r>
            <a:r>
              <a:rPr lang="en-US" sz="2800" dirty="0"/>
              <a:t>: AVERAGE RETURN &amp; 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C2EAD-BC08-4FC4-2C06-8C3B2C0DD06D}"/>
              </a:ext>
            </a:extLst>
          </p:cNvPr>
          <p:cNvSpPr txBox="1"/>
          <p:nvPr/>
        </p:nvSpPr>
        <p:spPr>
          <a:xfrm>
            <a:off x="2102690" y="3606393"/>
            <a:ext cx="8512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The comparison of success rates are given for our implementation and the paper</a:t>
            </a:r>
          </a:p>
          <a:p>
            <a:pPr algn="ctr"/>
            <a:endParaRPr lang="en-US" sz="1800" dirty="0">
              <a:solidFill>
                <a:srgbClr val="00B05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FDF96E-2FA6-05D1-6AEA-1E365F5942D2}"/>
              </a:ext>
            </a:extLst>
          </p:cNvPr>
          <p:cNvGrpSpPr/>
          <p:nvPr/>
        </p:nvGrpSpPr>
        <p:grpSpPr>
          <a:xfrm>
            <a:off x="251402" y="3919271"/>
            <a:ext cx="5200492" cy="2876587"/>
            <a:chOff x="-64295" y="1624114"/>
            <a:chExt cx="7691805" cy="430994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5207445-01D6-E15D-EBED-F58D3E81C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889" y="1624114"/>
              <a:ext cx="6858000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8AE792-3D2C-6719-C5B5-E89C2B2E646F}"/>
                </a:ext>
              </a:extLst>
            </p:cNvPr>
            <p:cNvSpPr txBox="1"/>
            <p:nvPr/>
          </p:nvSpPr>
          <p:spPr>
            <a:xfrm>
              <a:off x="-64295" y="5472924"/>
              <a:ext cx="7691805" cy="46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NimbusRomNo9L-Regu"/>
                </a:rPr>
                <a:t>Figure 16: Success Rate versus iterations for our implementation</a:t>
              </a:r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73B384-3C75-845F-AF35-36CE6EBC2FB2}"/>
              </a:ext>
            </a:extLst>
          </p:cNvPr>
          <p:cNvSpPr txBox="1"/>
          <p:nvPr/>
        </p:nvSpPr>
        <p:spPr>
          <a:xfrm>
            <a:off x="7000116" y="6387650"/>
            <a:ext cx="40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Figure 17: Success Rate versus iterations from paper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7E827D-54DC-1CAD-ADFE-AA35E7B24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440" y="3897281"/>
            <a:ext cx="424815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2CD1-10F8-40A3-E879-53E5652A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02" y="93702"/>
            <a:ext cx="9720072" cy="626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RELOCATION TASK RESULTS</a:t>
            </a:r>
            <a:r>
              <a:rPr lang="en-US" sz="2800" dirty="0"/>
              <a:t>: AVERAGE RETURN &amp; SUCCESS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B3B9-D564-47F5-1C36-48B007C7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260" y="694510"/>
            <a:ext cx="8775479" cy="358227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The comparison of success rates are given for our implementation and the paper</a:t>
            </a:r>
          </a:p>
          <a:p>
            <a:pPr algn="ctr"/>
            <a:endParaRPr lang="en-US" sz="2400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D8029B-BF5B-E117-B0B8-5E2CC35C29AF}"/>
              </a:ext>
            </a:extLst>
          </p:cNvPr>
          <p:cNvGrpSpPr/>
          <p:nvPr/>
        </p:nvGrpSpPr>
        <p:grpSpPr>
          <a:xfrm>
            <a:off x="373232" y="1016214"/>
            <a:ext cx="5283255" cy="3254671"/>
            <a:chOff x="450869" y="1144878"/>
            <a:chExt cx="5283255" cy="325467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5D384C2-4B20-0A27-536F-9D49F6A62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69" y="1144878"/>
              <a:ext cx="5076221" cy="304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6CF852-7F12-368C-DFE0-523B40BA0FC9}"/>
                </a:ext>
              </a:extLst>
            </p:cNvPr>
            <p:cNvSpPr txBox="1"/>
            <p:nvPr/>
          </p:nvSpPr>
          <p:spPr>
            <a:xfrm>
              <a:off x="657903" y="4091772"/>
              <a:ext cx="5076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NimbusRomNo9L-Regu"/>
                </a:rPr>
                <a:t>Figure 18: Success Rate versus iterations for our implementation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43756-5F9C-701C-7FED-199A243877BB}"/>
              </a:ext>
            </a:extLst>
          </p:cNvPr>
          <p:cNvSpPr txBox="1"/>
          <p:nvPr/>
        </p:nvSpPr>
        <p:spPr>
          <a:xfrm>
            <a:off x="1" y="4578662"/>
            <a:ext cx="1211148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Reasoning for the above performance: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We ran the task for 500,000 timesteps as compared to the 4M timesteps in the original paper; </a:t>
            </a:r>
            <a:r>
              <a:rPr lang="en-US" sz="1600" i="1" dirty="0"/>
              <a:t>For these initial 500,000 timesteps, the performance is comparable.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As seen by the graph from the paper, we see that other algorithms such as Behavior Regularized Actor Critic (BRAC) and Advantage-Weighted Behavior Model (ABM) failed to learn the task even after 4M steps</a:t>
            </a:r>
            <a:r>
              <a:rPr lang="en-US" sz="1600" b="1" i="1" u="sng" dirty="0"/>
              <a:t>, thus showcasing the difficulty of the task.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“Most prior methods are not able to solve the harder task object relocation.” [1]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DB8D3-BF68-8FD3-7161-C7AA8C35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945" y="1067467"/>
            <a:ext cx="4476750" cy="2943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B6C2D-6A4D-78DA-23C3-1C38A175CD77}"/>
              </a:ext>
            </a:extLst>
          </p:cNvPr>
          <p:cNvSpPr txBox="1"/>
          <p:nvPr/>
        </p:nvSpPr>
        <p:spPr>
          <a:xfrm>
            <a:off x="6757845" y="3937883"/>
            <a:ext cx="40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Figure 19: Success Rate versus iterations from paper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5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58DA-27B7-18BD-7B0D-5E3DCDAD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SIMULATION, TRAIN LOGS &amp; MODEL ARTIFACTS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DB99-8540-E6FF-9DCF-D8C1F1E1F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Simulation of pen reorientation task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Complete Training Logs for Pen Reorientation Task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Pen Reorientation Task: Model Artifacts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Details of our Trained Policy Being Executed/Simulated in the Pen Environment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0A943-5EF4-12D3-1BB4-D327B5EAD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676" y="2084832"/>
            <a:ext cx="2877196" cy="2498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DD8B8-3554-CEE0-810A-D8F96094F8CD}"/>
              </a:ext>
            </a:extLst>
          </p:cNvPr>
          <p:cNvSpPr txBox="1"/>
          <p:nvPr/>
        </p:nvSpPr>
        <p:spPr>
          <a:xfrm>
            <a:off x="7941084" y="4630729"/>
            <a:ext cx="5076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Figure 20: Simulation of pen reorientation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68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0216-23EE-0C43-E536-7F6EDEEF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84" y="61995"/>
            <a:ext cx="9720072" cy="1499616"/>
          </a:xfrm>
        </p:spPr>
        <p:txBody>
          <a:bodyPr>
            <a:normAutofit/>
          </a:bodyPr>
          <a:lstStyle/>
          <a:p>
            <a:r>
              <a:rPr lang="fr-FR" sz="4000" dirty="0"/>
              <a:t>RESULTS: SIMULATION, TRAIN LOGS &amp; MODEL ARTIFACTS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87B1-A79A-C83F-DE4F-C5BEFA2C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99252"/>
            <a:ext cx="9720071" cy="4023360"/>
          </a:xfrm>
        </p:spPr>
        <p:txBody>
          <a:bodyPr/>
          <a:lstStyle/>
          <a:p>
            <a:r>
              <a:rPr lang="en-US" dirty="0">
                <a:hlinkClick r:id="rId2"/>
              </a:rPr>
              <a:t>Simulation of door opening task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Complete Training Logs for Door Opening Task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Door Opening Task: Model Artifacts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C6FE9-2112-5AA5-2B2C-D7B8824FB044}"/>
              </a:ext>
            </a:extLst>
          </p:cNvPr>
          <p:cNvSpPr txBox="1"/>
          <p:nvPr/>
        </p:nvSpPr>
        <p:spPr>
          <a:xfrm>
            <a:off x="7736986" y="4773169"/>
            <a:ext cx="4455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Figure 21: Opening a door, which requires first twisting a latch[1]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3A041-7CE5-8DD6-9B84-F443326B9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223" y="1460308"/>
            <a:ext cx="3701871" cy="33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0216-23EE-0C43-E536-7F6EDEEF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84" y="61995"/>
            <a:ext cx="9720072" cy="1499616"/>
          </a:xfrm>
        </p:spPr>
        <p:txBody>
          <a:bodyPr>
            <a:normAutofit/>
          </a:bodyPr>
          <a:lstStyle/>
          <a:p>
            <a:r>
              <a:rPr lang="fr-FR" sz="4000" dirty="0"/>
              <a:t>RESULTS: SIMULATION, TRAIN LOGS &amp; MODEL ARTIFACTS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87B1-A79A-C83F-DE4F-C5BEFA2C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Complete Training Logs for Relocate Task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Relocate Object Task: Model Artifacts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C6FE9-2112-5AA5-2B2C-D7B8824FB044}"/>
              </a:ext>
            </a:extLst>
          </p:cNvPr>
          <p:cNvSpPr txBox="1"/>
          <p:nvPr/>
        </p:nvSpPr>
        <p:spPr>
          <a:xfrm>
            <a:off x="7736986" y="4773169"/>
            <a:ext cx="4455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Figure 22: Relocate Object Task[1]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14758-608E-DA00-8C47-6DC1EA864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368" y="1697926"/>
            <a:ext cx="3589732" cy="30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7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E28A-8409-9504-E07B-F1FCEEFB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35" y="806989"/>
            <a:ext cx="8911687" cy="726389"/>
          </a:xfrm>
        </p:spPr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F25D2-C9F7-1D03-EFBE-0E03C3582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535" y="1533378"/>
            <a:ext cx="10562077" cy="5134708"/>
          </a:xfrm>
        </p:spPr>
        <p:txBody>
          <a:bodyPr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</a:rPr>
              <a:t>Nair, Ashvin, Abhishek Gupta, Murtaza </a:t>
            </a:r>
            <a:r>
              <a:rPr lang="en-US" sz="1800" dirty="0" err="1">
                <a:latin typeface="Arial" panose="020B0604020202020204" pitchFamily="34" charset="0"/>
              </a:rPr>
              <a:t>Dalal</a:t>
            </a:r>
            <a:r>
              <a:rPr lang="en-US" sz="1800" dirty="0">
                <a:latin typeface="Arial" panose="020B0604020202020204" pitchFamily="34" charset="0"/>
              </a:rPr>
              <a:t>, and Sergey Levine. "</a:t>
            </a:r>
            <a:r>
              <a:rPr lang="en-US" sz="1800" dirty="0" err="1">
                <a:latin typeface="Arial" panose="020B0604020202020204" pitchFamily="34" charset="0"/>
              </a:rPr>
              <a:t>Awac</a:t>
            </a:r>
            <a:r>
              <a:rPr lang="en-US" sz="1800" dirty="0">
                <a:latin typeface="Arial" panose="020B0604020202020204" pitchFamily="34" charset="0"/>
              </a:rPr>
              <a:t>: Accelerating online reinforcement learning with offline datasets." </a:t>
            </a:r>
            <a:r>
              <a:rPr lang="en-US" sz="1800" dirty="0" err="1">
                <a:latin typeface="Arial" panose="020B0604020202020204" pitchFamily="34" charset="0"/>
              </a:rPr>
              <a:t>arXiv</a:t>
            </a:r>
            <a:r>
              <a:rPr lang="en-US" sz="1800" dirty="0">
                <a:latin typeface="Arial" panose="020B0604020202020204" pitchFamily="34" charset="0"/>
              </a:rPr>
              <a:t> preprint arXiv:2006.09359 (2020).</a:t>
            </a:r>
          </a:p>
          <a:p>
            <a:pPr algn="just">
              <a:buFont typeface="+mj-lt"/>
              <a:buAutoNum type="arabicPeriod"/>
            </a:pPr>
            <a:r>
              <a:rPr lang="en-US" sz="1800" dirty="0" err="1">
                <a:latin typeface="Arial" panose="020B0604020202020204" pitchFamily="34" charset="0"/>
              </a:rPr>
              <a:t>Haarnoja</a:t>
            </a:r>
            <a:r>
              <a:rPr lang="en-US" sz="1800" dirty="0">
                <a:latin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</a:rPr>
              <a:t>Tuomas</a:t>
            </a:r>
            <a:r>
              <a:rPr lang="en-US" sz="1800" dirty="0">
                <a:latin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</a:rPr>
              <a:t>Aurick</a:t>
            </a:r>
            <a:r>
              <a:rPr lang="en-US" sz="1800" dirty="0">
                <a:latin typeface="Arial" panose="020B0604020202020204" pitchFamily="34" charset="0"/>
              </a:rPr>
              <a:t> Zhou, Pieter </a:t>
            </a:r>
            <a:r>
              <a:rPr lang="en-US" sz="1800" dirty="0" err="1">
                <a:latin typeface="Arial" panose="020B0604020202020204" pitchFamily="34" charset="0"/>
              </a:rPr>
              <a:t>Abbeel</a:t>
            </a:r>
            <a:r>
              <a:rPr lang="en-US" sz="1800" dirty="0">
                <a:latin typeface="Arial" panose="020B0604020202020204" pitchFamily="34" charset="0"/>
              </a:rPr>
              <a:t>, and Sergey Levine. "Soft actor-critic: Off-policy maximum entropy deep reinforcement learning with a stochastic actor." In International conference on machine learning, pp. 1861-1870. PMLR, 2018.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</a:rPr>
              <a:t>Hasselt, </a:t>
            </a:r>
            <a:r>
              <a:rPr lang="en-US" sz="1800" dirty="0" err="1">
                <a:latin typeface="Arial" panose="020B0604020202020204" pitchFamily="34" charset="0"/>
              </a:rPr>
              <a:t>Hado</a:t>
            </a:r>
            <a:r>
              <a:rPr lang="en-US" sz="1800" dirty="0">
                <a:latin typeface="Arial" panose="020B0604020202020204" pitchFamily="34" charset="0"/>
              </a:rPr>
              <a:t>. "Double Q-learning." Advances in neural information processing systems 23 (2010).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</a:rPr>
              <a:t>Levine, Sergey, </a:t>
            </a:r>
            <a:r>
              <a:rPr lang="en-US" sz="1800" dirty="0" err="1">
                <a:latin typeface="Arial" panose="020B0604020202020204" pitchFamily="34" charset="0"/>
              </a:rPr>
              <a:t>Aviral</a:t>
            </a:r>
            <a:r>
              <a:rPr lang="en-US" sz="1800" dirty="0">
                <a:latin typeface="Arial" panose="020B0604020202020204" pitchFamily="34" charset="0"/>
              </a:rPr>
              <a:t> Kumar, George Tucker, and Justin Fu. "Offline reinforcement learning: Tutorial, review, and perspectives on open problems." </a:t>
            </a:r>
            <a:r>
              <a:rPr lang="en-US" sz="1800" dirty="0" err="1">
                <a:latin typeface="Arial" panose="020B0604020202020204" pitchFamily="34" charset="0"/>
              </a:rPr>
              <a:t>arXiv</a:t>
            </a:r>
            <a:r>
              <a:rPr lang="en-US" sz="1800" dirty="0">
                <a:latin typeface="Arial" panose="020B0604020202020204" pitchFamily="34" charset="0"/>
              </a:rPr>
              <a:t> preprint arXiv:2005.01643 (2020).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</a:rPr>
              <a:t>Dong, Hao, Hao Dong, </a:t>
            </a:r>
            <a:r>
              <a:rPr lang="en-US" sz="1800" dirty="0" err="1">
                <a:latin typeface="Arial" panose="020B0604020202020204" pitchFamily="34" charset="0"/>
              </a:rPr>
              <a:t>Zihan</a:t>
            </a:r>
            <a:r>
              <a:rPr lang="en-US" sz="1800" dirty="0">
                <a:latin typeface="Arial" panose="020B0604020202020204" pitchFamily="34" charset="0"/>
              </a:rPr>
              <a:t> Ding, </a:t>
            </a:r>
            <a:r>
              <a:rPr lang="en-US" sz="1800" dirty="0" err="1">
                <a:latin typeface="Arial" panose="020B0604020202020204" pitchFamily="34" charset="0"/>
              </a:rPr>
              <a:t>Shanghang</a:t>
            </a:r>
            <a:r>
              <a:rPr lang="en-US" sz="1800" dirty="0">
                <a:latin typeface="Arial" panose="020B0604020202020204" pitchFamily="34" charset="0"/>
              </a:rPr>
              <a:t> Zhang, and Chang. Deep Reinforcement Learning. Springer Singapore, 2020.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</a:rPr>
              <a:t>Sutton, Richard S., and Andrew G. </a:t>
            </a:r>
            <a:r>
              <a:rPr lang="en-US" sz="1800" dirty="0" err="1">
                <a:latin typeface="Arial" panose="020B0604020202020204" pitchFamily="34" charset="0"/>
              </a:rPr>
              <a:t>Barto</a:t>
            </a:r>
            <a:r>
              <a:rPr lang="en-US" sz="1800" dirty="0">
                <a:latin typeface="Arial" panose="020B0604020202020204" pitchFamily="34" charset="0"/>
              </a:rPr>
              <a:t>. "Introduction to reinforcement learning." (1998): 551283.</a:t>
            </a:r>
          </a:p>
          <a:p>
            <a:pPr algn="just">
              <a:buFont typeface="+mj-lt"/>
              <a:buAutoNum type="arabicPeriod"/>
            </a:pPr>
            <a:r>
              <a:rPr lang="en-US" sz="1800" dirty="0" err="1">
                <a:latin typeface="Arial" panose="020B0604020202020204" pitchFamily="34" charset="0"/>
              </a:rPr>
              <a:t>Rajeswaran</a:t>
            </a:r>
            <a:r>
              <a:rPr lang="en-US" sz="1800" dirty="0">
                <a:latin typeface="Arial" panose="020B0604020202020204" pitchFamily="34" charset="0"/>
              </a:rPr>
              <a:t>, Aravind, Vikash Kumar, Abhishek Gupta, Giulia </a:t>
            </a:r>
            <a:r>
              <a:rPr lang="en-US" sz="1800" dirty="0" err="1">
                <a:latin typeface="Arial" panose="020B0604020202020204" pitchFamily="34" charset="0"/>
              </a:rPr>
              <a:t>Vezzani</a:t>
            </a:r>
            <a:r>
              <a:rPr lang="en-US" sz="1800" dirty="0">
                <a:latin typeface="Arial" panose="020B0604020202020204" pitchFamily="34" charset="0"/>
              </a:rPr>
              <a:t>, John Schulman, Emanuel Todorov, and Sergey Levine. "Learning complex dexterous manipulation with deep reinforcement learning and demonstrations." </a:t>
            </a:r>
            <a:r>
              <a:rPr lang="en-US" sz="1800" dirty="0" err="1">
                <a:latin typeface="Arial" panose="020B0604020202020204" pitchFamily="34" charset="0"/>
              </a:rPr>
              <a:t>arXiv</a:t>
            </a:r>
            <a:r>
              <a:rPr lang="en-US" sz="1800" dirty="0">
                <a:latin typeface="Arial" panose="020B0604020202020204" pitchFamily="34" charset="0"/>
              </a:rPr>
              <a:t> preprint arXiv:1709.10087 (2017).</a:t>
            </a:r>
          </a:p>
        </p:txBody>
      </p:sp>
    </p:spTree>
    <p:extLst>
      <p:ext uri="{BB962C8B-B14F-4D97-AF65-F5344CB8AC3E}">
        <p14:creationId xmlns:p14="http://schemas.microsoft.com/office/powerpoint/2010/main" val="220020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E438-A894-7464-1010-0F698B59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47" y="566373"/>
            <a:ext cx="11173642" cy="1499616"/>
          </a:xfrm>
        </p:spPr>
        <p:txBody>
          <a:bodyPr>
            <a:normAutofit/>
          </a:bodyPr>
          <a:lstStyle/>
          <a:p>
            <a:r>
              <a:rPr lang="en-US" sz="4000" dirty="0"/>
              <a:t>ABSTRACT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C1AB83-ADA4-007C-EBF3-0F78847D7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79" y="2136926"/>
            <a:ext cx="11173642" cy="3404893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Reducing the time required to learn a range of robotic skills to practical time-scales by incorporating prior offline data along with online tuning in Reinforcement Learning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Advantage Weighted Actor Critic (AWAC) Algorithm results in rapid learning of practical applications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Rapid learning of robotic skills occur with a combination of prior demonstration data and online experience.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Validated on a robotic control task enabling wider array of robotic applications.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Simulation of the task resulted in satisfactory success rate and average return compared to the results proposed by the paper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1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5AAF-D2E3-F076-55B5-2E7A982D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80" y="678946"/>
            <a:ext cx="11106448" cy="973761"/>
          </a:xfrm>
        </p:spPr>
        <p:txBody>
          <a:bodyPr>
            <a:noAutofit/>
          </a:bodyPr>
          <a:lstStyle/>
          <a:p>
            <a:r>
              <a:rPr lang="en-US" sz="4000" dirty="0"/>
              <a:t>INTRODUCTION: Dexterous Manipulation with a Robotic Hand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455C3-17DD-1B5C-D2B9-A5E4D6A5C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625" y="1551246"/>
                <a:ext cx="11688120" cy="446557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The task is to spin the pen into a given orientation.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The robotic hand rotates the pen from an initial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/>
                  <a:t> to a desired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/>
                  <a:t> for a given orientation.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The robotic hand tasks are rotating the object to a desired orientation.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455C3-17DD-1B5C-D2B9-A5E4D6A5C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625" y="1551246"/>
                <a:ext cx="11688120" cy="4465570"/>
              </a:xfrm>
              <a:blipFill>
                <a:blip r:embed="rId2"/>
                <a:stretch>
                  <a:fillRect l="-834" t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534FA-C726-4BE5-78A1-33BBF12369B9}"/>
                  </a:ext>
                </a:extLst>
              </p:cNvPr>
              <p:cNvSpPr txBox="1"/>
              <p:nvPr/>
            </p:nvSpPr>
            <p:spPr>
              <a:xfrm>
                <a:off x="392572" y="2956989"/>
                <a:ext cx="4062444" cy="36042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System Dynamics/ Parameters:</a:t>
                </a:r>
              </a:p>
              <a:p>
                <a:r>
                  <a:rPr lang="en-US" sz="1600" b="1" dirty="0"/>
                  <a:t>State Space:</a:t>
                </a:r>
              </a:p>
              <a:p>
                <a:r>
                  <a:rPr lang="en-US" sz="1600" dirty="0"/>
                  <a:t>The state space has 45 dimensions</a:t>
                </a:r>
              </a:p>
              <a:p>
                <a:r>
                  <a:rPr lang="en-US" sz="1600" b="1" dirty="0"/>
                  <a:t>Action space: </a:t>
                </a:r>
              </a:p>
              <a:p>
                <a:r>
                  <a:rPr lang="en-US" sz="1600" dirty="0"/>
                  <a:t>The action dimension is 24 </a:t>
                </a:r>
              </a:p>
              <a:p>
                <a:r>
                  <a:rPr lang="en-US" sz="1600" b="1" dirty="0"/>
                  <a:t>Stage Reward:</a:t>
                </a:r>
              </a:p>
              <a:p>
                <a:r>
                  <a:rPr lang="en-US" sz="1600" dirty="0"/>
                  <a:t>Let the position and orientation of the pen be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1600" dirty="0"/>
                  <a:t> respectively, and the desired position and orientation be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1600" dirty="0"/>
                  <a:t> respectively. The reward function is </a:t>
                </a:r>
              </a:p>
              <a:p>
                <a:endParaRPr lang="en-US" sz="1600" dirty="0"/>
              </a:p>
              <a:p>
                <a:r>
                  <a:rPr lang="en-US" sz="1600" b="1" dirty="0"/>
                  <a:t>Cumulative Discounted Reward: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534FA-C726-4BE5-78A1-33BBF123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72" y="2956989"/>
                <a:ext cx="4062444" cy="3604256"/>
              </a:xfrm>
              <a:prstGeom prst="rect">
                <a:avLst/>
              </a:prstGeom>
              <a:blipFill>
                <a:blip r:embed="rId3"/>
                <a:stretch>
                  <a:fillRect l="-597" t="-337" r="-74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32DB93-007C-987F-C761-FAA043371E72}"/>
              </a:ext>
            </a:extLst>
          </p:cNvPr>
          <p:cNvSpPr txBox="1"/>
          <p:nvPr/>
        </p:nvSpPr>
        <p:spPr>
          <a:xfrm>
            <a:off x="4757267" y="6299635"/>
            <a:ext cx="704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Figure 1: Controlling a 5-fingered robotic hand to pick up a pen and spin it into a given orientation [1]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CFCDAD-FC2C-0FAE-8738-373FF171A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065" y="3197161"/>
            <a:ext cx="3123587" cy="3123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4B2D8-49FD-AC7B-808F-BD0CB33A2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267" y="3197161"/>
            <a:ext cx="3511022" cy="3067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371D7B-030D-99DA-E91D-4CA22DA1D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993" y="5462827"/>
            <a:ext cx="12858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5AAF-D2E3-F076-55B5-2E7A982D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97" y="745207"/>
            <a:ext cx="11106448" cy="973761"/>
          </a:xfrm>
        </p:spPr>
        <p:txBody>
          <a:bodyPr>
            <a:noAutofit/>
          </a:bodyPr>
          <a:lstStyle/>
          <a:p>
            <a:r>
              <a:rPr lang="en-US" sz="4000" dirty="0"/>
              <a:t>INTRODUCTION: Dexterous Manipulation with a Robotic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455C3-17DD-1B5C-D2B9-A5E4D6A5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5" y="1551246"/>
            <a:ext cx="11688120" cy="44655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The task is to open a door, which requires first twisting a latch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The robotic hand reaches for the door handle, grabs it and turns it in a clockwise direction.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The door is then swung opened and the task is completed as soon as the door touches the door stopper at the other end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The task is reaching, grabbing, twisting a latch and opening a door in clockwise direction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534FA-C726-4BE5-78A1-33BBF12369B9}"/>
                  </a:ext>
                </a:extLst>
              </p:cNvPr>
              <p:cNvSpPr txBox="1"/>
              <p:nvPr/>
            </p:nvSpPr>
            <p:spPr>
              <a:xfrm>
                <a:off x="233583" y="3680429"/>
                <a:ext cx="3776904" cy="280076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System Dynamics/ Parameters:</a:t>
                </a:r>
              </a:p>
              <a:p>
                <a:r>
                  <a:rPr lang="en-US" sz="1600" b="1" dirty="0"/>
                  <a:t>State Space:</a:t>
                </a:r>
              </a:p>
              <a:p>
                <a:r>
                  <a:rPr lang="en-US" sz="1600" dirty="0"/>
                  <a:t>The state space has 39 dimensions</a:t>
                </a:r>
              </a:p>
              <a:p>
                <a:r>
                  <a:rPr lang="en-US" sz="1600" b="1" dirty="0"/>
                  <a:t>Action space: </a:t>
                </a:r>
              </a:p>
              <a:p>
                <a:r>
                  <a:rPr lang="en-US" sz="1600" dirty="0"/>
                  <a:t>The action dimension is 28</a:t>
                </a:r>
              </a:p>
              <a:p>
                <a:r>
                  <a:rPr lang="en-US" sz="1600" b="1" dirty="0"/>
                  <a:t>Stage Reward</a:t>
                </a:r>
              </a:p>
              <a:p>
                <a:r>
                  <a:rPr lang="en-US" sz="1600" dirty="0"/>
                  <a:t>Let d denote the angle of the door. The reward function  </a:t>
                </a:r>
              </a:p>
              <a:p>
                <a:endParaRPr lang="en-US" sz="1600" dirty="0"/>
              </a:p>
              <a:p>
                <a:r>
                  <a:rPr lang="en-US" sz="1600" b="1" dirty="0"/>
                  <a:t>Cumulative Discounted Reward </a:t>
                </a:r>
              </a:p>
              <a:p>
                <a:pPr algn="ctr"/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534FA-C726-4BE5-78A1-33BBF123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83" y="3680429"/>
                <a:ext cx="3776904" cy="2800767"/>
              </a:xfrm>
              <a:prstGeom prst="rect">
                <a:avLst/>
              </a:prstGeom>
              <a:blipFill>
                <a:blip r:embed="rId2"/>
                <a:stretch>
                  <a:fillRect l="-642" t="-433" b="-1385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32DB93-007C-987F-C761-FAA043371E72}"/>
              </a:ext>
            </a:extLst>
          </p:cNvPr>
          <p:cNvSpPr txBox="1"/>
          <p:nvPr/>
        </p:nvSpPr>
        <p:spPr>
          <a:xfrm>
            <a:off x="4653823" y="6557124"/>
            <a:ext cx="6480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Figure 2: Opening a door, which requires first twisting a latch[1]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42869-F824-24F1-3A0E-3543DDCC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27" y="5623328"/>
            <a:ext cx="980613" cy="266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5B8FC5-984A-D55F-84A9-88D575C11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23" y="3604501"/>
            <a:ext cx="3299330" cy="2952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DF36F5-9EDB-89DC-51E3-A017DD22D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514" y="3604502"/>
            <a:ext cx="2952622" cy="2952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11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5AAF-D2E3-F076-55B5-2E7A982D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97" y="750108"/>
            <a:ext cx="10353406" cy="973761"/>
          </a:xfrm>
        </p:spPr>
        <p:txBody>
          <a:bodyPr>
            <a:normAutofit/>
          </a:bodyPr>
          <a:lstStyle/>
          <a:p>
            <a:r>
              <a:rPr lang="en-US" dirty="0"/>
              <a:t>Dexterous Manipulation with a Robotic Hand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455C3-17DD-1B5C-D2B9-A5E4D6A5C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3387" y="1471733"/>
                <a:ext cx="11272602" cy="446557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The robotic hand picks an object located at an initial position 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’ and relocates to a targeted position 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’.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The robotic hand tasks are reaching, grabbing &amp; delivering.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F455C3-17DD-1B5C-D2B9-A5E4D6A5C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387" y="1471733"/>
                <a:ext cx="11272602" cy="4465570"/>
              </a:xfrm>
              <a:blipFill>
                <a:blip r:embed="rId2"/>
                <a:stretch>
                  <a:fillRect l="-973" t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534FA-C726-4BE5-78A1-33BBF12369B9}"/>
                  </a:ext>
                </a:extLst>
              </p:cNvPr>
              <p:cNvSpPr txBox="1"/>
              <p:nvPr/>
            </p:nvSpPr>
            <p:spPr>
              <a:xfrm>
                <a:off x="800074" y="2749857"/>
                <a:ext cx="3032863" cy="33580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System Dynamics/ Parameters:</a:t>
                </a:r>
              </a:p>
              <a:p>
                <a:r>
                  <a:rPr lang="en-US" sz="1600" b="1" dirty="0"/>
                  <a:t>State Space:</a:t>
                </a:r>
              </a:p>
              <a:p>
                <a:r>
                  <a:rPr lang="en-US" sz="1600" dirty="0"/>
                  <a:t>The state space has 39 dimensions.</a:t>
                </a:r>
              </a:p>
              <a:p>
                <a:r>
                  <a:rPr lang="en-US" sz="1600" b="1" dirty="0"/>
                  <a:t>Action space: </a:t>
                </a:r>
              </a:p>
              <a:p>
                <a:r>
                  <a:rPr lang="en-US" sz="1600" dirty="0"/>
                  <a:t>The action dimension is 30</a:t>
                </a:r>
              </a:p>
              <a:p>
                <a:r>
                  <a:rPr lang="en-US" sz="1600" b="1" dirty="0"/>
                  <a:t>Stage Reward</a:t>
                </a:r>
              </a:p>
              <a:p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/>
                  <a:t> denote the object position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/>
                  <a:t> denote the desired position. The reward is:</a:t>
                </a:r>
              </a:p>
              <a:p>
                <a:endParaRPr lang="en-US" sz="1600" b="1" dirty="0"/>
              </a:p>
              <a:p>
                <a:r>
                  <a:rPr lang="en-US" sz="1600" b="1" dirty="0"/>
                  <a:t>Cumulative Discounted Reward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534FA-C726-4BE5-78A1-33BBF123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74" y="2749857"/>
                <a:ext cx="3032863" cy="3358035"/>
              </a:xfrm>
              <a:prstGeom prst="rect">
                <a:avLst/>
              </a:prstGeom>
              <a:blipFill>
                <a:blip r:embed="rId3"/>
                <a:stretch>
                  <a:fillRect l="-798" t="-36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32DB93-007C-987F-C761-FAA043371E72}"/>
              </a:ext>
            </a:extLst>
          </p:cNvPr>
          <p:cNvSpPr txBox="1"/>
          <p:nvPr/>
        </p:nvSpPr>
        <p:spPr>
          <a:xfrm>
            <a:off x="4055833" y="6107892"/>
            <a:ext cx="770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Figure 3: Controlling a 5-fingered robotic hand to reposition an object from initial to targeted spot [1]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F707D-175F-FA8E-79A0-58C6B2F49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807" y="2872180"/>
            <a:ext cx="3620491" cy="3113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B566439-094F-7969-C992-17590AD0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04" y="2842363"/>
            <a:ext cx="3175228" cy="3175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A9E7A-B3A1-7FEF-18E0-9AD089660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955" y="5049716"/>
            <a:ext cx="1181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8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290D-E974-0619-6F4A-1DA54115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03" y="562992"/>
            <a:ext cx="11110600" cy="1499616"/>
          </a:xfrm>
        </p:spPr>
        <p:txBody>
          <a:bodyPr>
            <a:normAutofit/>
          </a:bodyPr>
          <a:lstStyle/>
          <a:p>
            <a:r>
              <a:rPr lang="en-US" sz="4000" dirty="0"/>
              <a:t>interpretation of action/state dimensions and rewards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F578A-C27A-F48D-A3ED-008411F75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229" y="1608042"/>
            <a:ext cx="4860470" cy="82296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Task 1: pick up a pen and spin a pen into a given orientation.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295053-C7E3-D6BD-6B4A-C3C7BE9F1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1941" y="1423640"/>
            <a:ext cx="4754880" cy="82296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Task 2: open a door by first twisting a latch </a:t>
            </a:r>
          </a:p>
        </p:txBody>
      </p:sp>
      <p:pic>
        <p:nvPicPr>
          <p:cNvPr id="4" name="Google Shape;160;p28">
            <a:extLst>
              <a:ext uri="{FF2B5EF4-FFF2-40B4-BE49-F238E27FC236}">
                <a16:creationId xmlns:a16="http://schemas.microsoft.com/office/drawing/2014/main" id="{E950CAB4-CD3D-9610-0A41-2462E4A206F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22349" y="2717766"/>
            <a:ext cx="1975119" cy="1303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CDC75-1896-B1DA-C3DC-247E83F1EBF2}"/>
              </a:ext>
            </a:extLst>
          </p:cNvPr>
          <p:cNvSpPr txBox="1"/>
          <p:nvPr/>
        </p:nvSpPr>
        <p:spPr>
          <a:xfrm>
            <a:off x="10062454" y="4140234"/>
            <a:ext cx="209491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solidFill>
                  <a:srgbClr val="000000"/>
                </a:solidFill>
                <a:latin typeface="NimbusRomNo9L-Regu"/>
              </a:rPr>
              <a:t>Figure 4: 24 degree of freedom robotic hand. The blue arrows mark the position of the joints and corresponding position actuator.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31568-A4C9-1C92-9F6A-5D7B8A568244}"/>
              </a:ext>
            </a:extLst>
          </p:cNvPr>
          <p:cNvSpPr txBox="1"/>
          <p:nvPr/>
        </p:nvSpPr>
        <p:spPr>
          <a:xfrm>
            <a:off x="1114875" y="2200214"/>
            <a:ext cx="4125388" cy="28787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Action Dimensions: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24-DoF anthropomorphic robotic hand for dexterous manipulation.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first, middle, and ring fingers have 4 </a:t>
            </a:r>
            <a:r>
              <a:rPr lang="en-US" sz="1400" dirty="0" err="1"/>
              <a:t>DoF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Little finger and thumb have 5 </a:t>
            </a:r>
            <a:r>
              <a:rPr lang="en-US" sz="1400" dirty="0" err="1"/>
              <a:t>DoF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wrist has 2 </a:t>
            </a:r>
            <a:r>
              <a:rPr lang="en-US" sz="1400" dirty="0" err="1"/>
              <a:t>DoF</a:t>
            </a:r>
            <a:r>
              <a:rPr lang="en-US" sz="1400" dirty="0"/>
              <a:t>.</a:t>
            </a:r>
            <a:endParaRPr lang="en-US" sz="1400" b="1" dirty="0"/>
          </a:p>
          <a:p>
            <a:r>
              <a:rPr lang="en-US" sz="1400" b="1" dirty="0"/>
              <a:t>State Space Dimensions:</a:t>
            </a:r>
          </a:p>
          <a:p>
            <a:r>
              <a:rPr lang="en-US" sz="1400" dirty="0"/>
              <a:t>State Space of 45 dimensions consisting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24 Joint angles of the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End Effector position and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Object position and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Target position and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Rotation of pen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7FCB4F-D77B-D6FE-A77E-A1EFF44BB4E1}"/>
              </a:ext>
            </a:extLst>
          </p:cNvPr>
          <p:cNvSpPr txBox="1"/>
          <p:nvPr/>
        </p:nvSpPr>
        <p:spPr>
          <a:xfrm>
            <a:off x="5834699" y="2200214"/>
            <a:ext cx="4160444" cy="28787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Action Dimensions: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28-DoF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first, middle, and ring fingers have 4 </a:t>
            </a:r>
            <a:r>
              <a:rPr lang="en-US" sz="1400" dirty="0" err="1"/>
              <a:t>DoF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Little finger and thumb have 5 </a:t>
            </a:r>
            <a:r>
              <a:rPr lang="en-US" sz="1400" dirty="0" err="1"/>
              <a:t>DoF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wrist has 2 </a:t>
            </a:r>
            <a:r>
              <a:rPr lang="en-US" sz="1400" dirty="0" err="1"/>
              <a:t>DoF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door and handle has 4 </a:t>
            </a:r>
            <a:r>
              <a:rPr lang="en-US" sz="1400" dirty="0" err="1"/>
              <a:t>DoF</a:t>
            </a:r>
            <a:endParaRPr lang="en-US" sz="1400" dirty="0"/>
          </a:p>
          <a:p>
            <a:r>
              <a:rPr lang="en-US" sz="1400" b="1" dirty="0"/>
              <a:t>State Space Dimensions:</a:t>
            </a:r>
          </a:p>
          <a:p>
            <a:r>
              <a:rPr lang="en-US" sz="1400" dirty="0"/>
              <a:t>State Space of 39 dimensions consisting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24 Joint angles of the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End Effector position and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Object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Target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Rotation of Door</a:t>
            </a:r>
          </a:p>
        </p:txBody>
      </p:sp>
      <p:pic>
        <p:nvPicPr>
          <p:cNvPr id="15" name="Google Shape;163;p28">
            <a:extLst>
              <a:ext uri="{FF2B5EF4-FFF2-40B4-BE49-F238E27FC236}">
                <a16:creationId xmlns:a16="http://schemas.microsoft.com/office/drawing/2014/main" id="{67A43865-4294-3D1D-956E-D0F10153B7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0" y="5216559"/>
            <a:ext cx="5521391" cy="119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2;p29">
            <a:extLst>
              <a:ext uri="{FF2B5EF4-FFF2-40B4-BE49-F238E27FC236}">
                <a16:creationId xmlns:a16="http://schemas.microsoft.com/office/drawing/2014/main" id="{C20429EA-BC1D-9001-039A-62C1B071D8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699" y="5198325"/>
            <a:ext cx="5521391" cy="119918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E0CD61-C8BF-EE83-1DF4-F5F8B7040ABE}"/>
              </a:ext>
            </a:extLst>
          </p:cNvPr>
          <p:cNvSpPr txBox="1"/>
          <p:nvPr/>
        </p:nvSpPr>
        <p:spPr>
          <a:xfrm>
            <a:off x="138570" y="6422080"/>
            <a:ext cx="552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NimbusRomNo9L-Regu"/>
              </a:rPr>
              <a:t>Figure 5: Controlling a 5-fingered robotic hand to pick up a pen and spin it into a given orientation [1]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24EFA6-AE9A-88EF-68D9-A4C0CD629E5A}"/>
              </a:ext>
            </a:extLst>
          </p:cNvPr>
          <p:cNvSpPr txBox="1"/>
          <p:nvPr/>
        </p:nvSpPr>
        <p:spPr>
          <a:xfrm>
            <a:off x="5834699" y="6415743"/>
            <a:ext cx="521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NimbusRomNo9L-Regu"/>
              </a:rPr>
              <a:t>Figure 6: Opening a door, which requires first twisting a latch[1]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633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1073-8AF5-4476-10A1-B6D2A8F2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14" y="488149"/>
            <a:ext cx="9720072" cy="1499616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BFB6-BE94-ADCC-A12B-113AD18BB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28" y="1713837"/>
            <a:ext cx="12222997" cy="5286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Deploys offline pre-training with online fine-tuning compared to the standard RL paradigm trained from scratch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Offline RL learns optimal policies from arbitrary off-policy utilizing prior data/ demonstrations benefits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Depending on the quality of available data, offline training is supported with targeted online improvement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A46F33-4FC8-461D-EB90-8472653C3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4" y="3149477"/>
            <a:ext cx="11501918" cy="2889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D01D2-E409-C53D-3E31-A26D67F49DD8}"/>
              </a:ext>
            </a:extLst>
          </p:cNvPr>
          <p:cNvSpPr txBox="1"/>
          <p:nvPr/>
        </p:nvSpPr>
        <p:spPr>
          <a:xfrm>
            <a:off x="589684" y="6308432"/>
            <a:ext cx="11043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Figure 7. The problem of accelerating online RL with offline datasets. In (1), the robot learns a policy entirely from an offline dataset. In (2), the robot gets to interact with the world and collect on-policy samples to improve the policy beyond what it could learn offline. [1]</a:t>
            </a:r>
          </a:p>
        </p:txBody>
      </p:sp>
    </p:spTree>
    <p:extLst>
      <p:ext uri="{BB962C8B-B14F-4D97-AF65-F5344CB8AC3E}">
        <p14:creationId xmlns:p14="http://schemas.microsoft.com/office/powerpoint/2010/main" val="136979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1DAD-ACB2-4D39-C36E-2D446F57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46" y="900871"/>
            <a:ext cx="10571998" cy="552014"/>
          </a:xfrm>
        </p:spPr>
        <p:txBody>
          <a:bodyPr>
            <a:noAutofit/>
          </a:bodyPr>
          <a:lstStyle/>
          <a:p>
            <a:r>
              <a:rPr lang="en-US" sz="4000" dirty="0"/>
              <a:t>METHOD: COST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D7563-B0D4-021E-0084-F2CE17CF3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84" y="1619774"/>
            <a:ext cx="10554574" cy="5092913"/>
          </a:xfrm>
        </p:spPr>
        <p:txBody>
          <a:bodyPr>
            <a:normAutofit/>
          </a:bodyPr>
          <a:lstStyle/>
          <a:p>
            <a:r>
              <a:rPr lang="en-US" sz="1800" i="0" dirty="0">
                <a:solidFill>
                  <a:srgbClr val="000000"/>
                </a:solidFill>
                <a:effectLst/>
                <a:latin typeface="NimbusRomNo9L-Regu"/>
              </a:rPr>
              <a:t>The AWAC algorithm is composed of policy evaluation and  policy improvement.</a:t>
            </a:r>
            <a:endParaRPr lang="en-US" b="1" dirty="0">
              <a:solidFill>
                <a:srgbClr val="000000"/>
              </a:solidFill>
              <a:latin typeface="NimbusRomNo9L-Regu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NimbusRomNo9L-Regu"/>
              </a:rPr>
              <a:t>During policy evaluation phase, the critic                   is estimated for the current policy π.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i="0" dirty="0">
                <a:solidFill>
                  <a:srgbClr val="000000"/>
                </a:solidFill>
                <a:effectLst/>
                <a:latin typeface="NimbusRomNo9L-Regu"/>
              </a:rPr>
              <a:t>Minimize the Bellman error with respect to Q-function parameters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NimbusRomNo9L-Regu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NimbusRomNo9L-Regu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NimbusRomNo9L-Regu"/>
              </a:rPr>
              <a:t>For data efficiency, AWAC trains the critic offline using Dynamic Programming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NimbusRomNo9L-Regu"/>
              </a:rPr>
              <a:t>To avoid bootstrapping problem along with ensuring stable data distribution modelling,</a:t>
            </a:r>
            <a:br>
              <a:rPr lang="en-US" sz="1800" dirty="0">
                <a:solidFill>
                  <a:srgbClr val="000000"/>
                </a:solidFill>
                <a:latin typeface="NimbusRomNo9L-Regu"/>
              </a:rPr>
            </a:br>
            <a:r>
              <a:rPr lang="en-US" sz="1800" dirty="0">
                <a:solidFill>
                  <a:srgbClr val="000000"/>
                </a:solidFill>
                <a:latin typeface="NimbusRomNo9L-Regu"/>
              </a:rPr>
              <a:t>constraints are added on the policy improvement update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NimbusRomNo9L-Regu"/>
              </a:rPr>
              <a:t>In policy evaluation, AWAC optimizes the policy to maximize the advantage at every state given as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NimbusRomNo9L-Regu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NimbusRomNo9L-Regu"/>
              </a:rPr>
              <a:t> Compute the optimal solution for eq        and project our policy onto it, which results in the following actor update 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NimbusRomNo9L-Regu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NimbusRomNo9L-Regu"/>
            </a:endParaRPr>
          </a:p>
          <a:p>
            <a:endParaRPr lang="en-US" b="1" dirty="0">
              <a:solidFill>
                <a:srgbClr val="000000"/>
              </a:solidFill>
              <a:latin typeface="NimbusRomNo9L-Regu"/>
            </a:endParaRPr>
          </a:p>
          <a:p>
            <a:endParaRPr lang="en-US" b="1" dirty="0">
              <a:solidFill>
                <a:srgbClr val="000000"/>
              </a:solidFill>
              <a:latin typeface="NimbusRomNo9L-Regu"/>
            </a:endParaRPr>
          </a:p>
          <a:p>
            <a:endParaRPr lang="en-US" b="1" dirty="0">
              <a:solidFill>
                <a:srgbClr val="000000"/>
              </a:solidFill>
              <a:latin typeface="NimbusRomNo9L-Regu"/>
            </a:endParaRPr>
          </a:p>
          <a:p>
            <a:endParaRPr lang="en-US" b="1" dirty="0">
              <a:solidFill>
                <a:srgbClr val="000000"/>
              </a:solidFill>
              <a:latin typeface="NimbusRomNo9L-Regu"/>
            </a:endParaRPr>
          </a:p>
          <a:p>
            <a:endParaRPr lang="en-US" b="1" dirty="0">
              <a:solidFill>
                <a:srgbClr val="000000"/>
              </a:solidFill>
              <a:latin typeface="NimbusRomNo9L-Regu"/>
            </a:endParaRPr>
          </a:p>
          <a:p>
            <a:endParaRPr lang="en-US" b="1" dirty="0">
              <a:solidFill>
                <a:srgbClr val="000000"/>
              </a:solidFill>
              <a:latin typeface="NimbusRomNo9L-Regu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740F8-DB13-0A51-6967-9C2CBE31A61B}"/>
              </a:ext>
            </a:extLst>
          </p:cNvPr>
          <p:cNvSpPr txBox="1"/>
          <p:nvPr/>
        </p:nvSpPr>
        <p:spPr>
          <a:xfrm>
            <a:off x="9177051" y="695876"/>
            <a:ext cx="2855849" cy="39703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Notations: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Action-value function: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Rewards: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Discount factor: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Dynamics: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Policy: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Past policies: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Q-function parameters:  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ctor: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Critic: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Advantage: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E2B21"/>
                </a:solidFill>
                <a:latin typeface="Tw Cen MT" panose="020B0602020104020603"/>
              </a:rPr>
              <a:t>Divergence Operator: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Lagrange multiplier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λ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= 0.3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D782E-AAC6-3FAA-B5AD-CBEBC9C1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360" y="1011736"/>
            <a:ext cx="781050" cy="285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2E3A79-AFDB-363B-F33C-4D8D30971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865" y="1313958"/>
            <a:ext cx="666750" cy="266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B0A2EB-D979-7369-41EC-FC2E3D853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097" y="1571657"/>
            <a:ext cx="257211" cy="2857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E6ACC8-14C5-24E8-BE36-7CD925906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680" y="1803839"/>
            <a:ext cx="904875" cy="295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4607B7-F639-3FC6-6818-4419902A2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1696" y="2111571"/>
            <a:ext cx="657225" cy="304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78CE10C-8621-D336-D4B7-175E812C7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3018" y="2650494"/>
            <a:ext cx="323850" cy="4095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0EC8-3A8C-1A41-B53F-249A1A2B5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4103" y="2844605"/>
            <a:ext cx="3203943" cy="4227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6CE9D44-8E51-B896-FA13-17E8F7DBD9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4103" y="3332717"/>
            <a:ext cx="3351641" cy="3410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57818C5-43B5-DD60-C0B7-7F539595ED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8811" y="2889029"/>
            <a:ext cx="971550" cy="342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FAAC93-DBF8-5C5D-8C06-E8C362598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1407" y="3201450"/>
            <a:ext cx="914400" cy="304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8F337DF-C163-4C9B-C519-7B8478176C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4155" y="3475508"/>
            <a:ext cx="867842" cy="306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9C56E8-5066-6C60-F1A6-68BDEA7521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205" y="2058792"/>
            <a:ext cx="9144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451AF-B566-6085-0D08-42C6C3FD11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3990" y="4864233"/>
            <a:ext cx="2326299" cy="270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0BEA5A-B67C-8F1C-C4EE-0BA298DE9C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7051" y="5216437"/>
            <a:ext cx="390525" cy="352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4E15D-7EA1-BC9E-383B-91F9A3B40C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9835" y="5134508"/>
            <a:ext cx="6972300" cy="600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0DC7C7-7256-9167-E9D1-5C5B121DE3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9680" y="5675365"/>
            <a:ext cx="390525" cy="3524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FA2FAC-7F8D-4A0B-16A2-007C1165C7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13836" y="6111235"/>
            <a:ext cx="5915025" cy="7429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AC1548-3A18-B49D-26BF-1EDFA2B9C2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53018" y="6477000"/>
            <a:ext cx="409575" cy="381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0E2228-29B1-545A-32EC-86BB6F1C15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65787" y="2394474"/>
            <a:ext cx="700949" cy="295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8CFDF-C222-5D62-D62F-90059B7719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41568" y="3650352"/>
            <a:ext cx="4953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8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13D5-F372-8366-975D-956F32C5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59" y="332919"/>
            <a:ext cx="9720072" cy="1499616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Implementation: ALGORITHM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7026DA83-1466-FB3A-45D9-30B48B523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90" y="1667136"/>
            <a:ext cx="6305990" cy="433960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682D32-7754-5D32-8AB7-0B88F100F85D}"/>
              </a:ext>
            </a:extLst>
          </p:cNvPr>
          <p:cNvSpPr txBox="1"/>
          <p:nvPr/>
        </p:nvSpPr>
        <p:spPr>
          <a:xfrm>
            <a:off x="7075469" y="6001860"/>
            <a:ext cx="586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Figure 9. AWAC algorithm pseudocode [1]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5E0F0-1FB7-CD80-B47F-DE215A21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51" y="1612209"/>
            <a:ext cx="5307392" cy="4187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74ABA-0B5D-E2F6-8910-CF7BBC1385D3}"/>
              </a:ext>
            </a:extLst>
          </p:cNvPr>
          <p:cNvSpPr txBox="1"/>
          <p:nvPr/>
        </p:nvSpPr>
        <p:spPr>
          <a:xfrm>
            <a:off x="374951" y="5786417"/>
            <a:ext cx="53341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NimbusRomNo9L-Regu"/>
              </a:rPr>
              <a:t>Figure 8. Diagram of the Advantage Weighted Soft Actor-Critic (AWAC) based algorithm for the real-time control in dexterous Manipulation with a Robotic Hand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89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2807</TotalTime>
  <Words>2230</Words>
  <Application>Microsoft Office PowerPoint</Application>
  <PresentationFormat>Widescreen</PresentationFormat>
  <Paragraphs>220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Cambria Math</vt:lpstr>
      <vt:lpstr>NimbusRomNo9L-Regu</vt:lpstr>
      <vt:lpstr>Tw Cen MT</vt:lpstr>
      <vt:lpstr>Tw Cen MT Condensed</vt:lpstr>
      <vt:lpstr>Wingdings</vt:lpstr>
      <vt:lpstr>Wingdings 3</vt:lpstr>
      <vt:lpstr>Integral</vt:lpstr>
      <vt:lpstr>AWAC: Accelerating Online Reinforcement Learning with Offline Datasets</vt:lpstr>
      <vt:lpstr>ABSTRACT</vt:lpstr>
      <vt:lpstr>INTRODUCTION: Dexterous Manipulation with a Robotic Hand</vt:lpstr>
      <vt:lpstr>INTRODUCTION: Dexterous Manipulation with a Robotic Hand</vt:lpstr>
      <vt:lpstr>Dexterous Manipulation with a Robotic Hand</vt:lpstr>
      <vt:lpstr>interpretation of action/state dimensions and rewards</vt:lpstr>
      <vt:lpstr>Introduction</vt:lpstr>
      <vt:lpstr>METHOD: COST FUNCTIONS</vt:lpstr>
      <vt:lpstr>Implementation: ALGORITHM</vt:lpstr>
      <vt:lpstr>IMPLEMENTATION: HYPERPARAMETERS &amp; Neural net architecture  </vt:lpstr>
      <vt:lpstr>IMPLEMENTATION: SYSTEM SETUP, DATA SET &amp; TRAINING</vt:lpstr>
      <vt:lpstr>CHALLENGES AND RESOLUTIONS</vt:lpstr>
      <vt:lpstr>REORIENTATION TASK RESULTS: AVERAGE RETURN &amp; SUCCESS RATE</vt:lpstr>
      <vt:lpstr>PowerPoint Presentation</vt:lpstr>
      <vt:lpstr>RELOCATION TASK RESULTS: AVERAGE RETURN &amp; SUCCESS RATE</vt:lpstr>
      <vt:lpstr>RESULTS: SIMULATION, TRAIN LOGS &amp; MODEL ARTIFACTS </vt:lpstr>
      <vt:lpstr>RESULTS: SIMULATION, TRAIN LOGS &amp; MODEL ARTIFACTS </vt:lpstr>
      <vt:lpstr>RESULTS: SIMULATION, TRAIN LOGS &amp; MODEL ARTIFACTS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 Diffusion Probabilistic Models</dc:title>
  <dc:creator>mahum pervez</dc:creator>
  <cp:lastModifiedBy>mahum pervez</cp:lastModifiedBy>
  <cp:revision>376</cp:revision>
  <dcterms:created xsi:type="dcterms:W3CDTF">2022-09-14T17:35:23Z</dcterms:created>
  <dcterms:modified xsi:type="dcterms:W3CDTF">2022-12-05T12:40:12Z</dcterms:modified>
</cp:coreProperties>
</file>